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9b662b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9b662b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aac80357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aac80357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a46395a6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a46395a6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a46395a6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a46395a6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a4e297f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a4e297f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ac8035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aac8035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a46395a6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a46395a6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a46395a6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a46395a6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a46395a6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a46395a6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5cf31507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5cf31507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5cf31507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5cf31507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5cf315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5cf315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9b662b97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9b662b97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5cf315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5cf315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ba46395a6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ba46395a6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aac80357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aac80357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3c0b34f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3c0b34f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a46395a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a46395a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a46395a6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a46395a6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a46395a6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a46395a6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forms.gle/YG9TtSbimF2bhiUR8" TargetMode="External"/><Relationship Id="rId4" Type="http://schemas.openxmlformats.org/officeDocument/2006/relationships/image" Target="../media/image3.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31.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9.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yolov8.com/" TargetMode="External"/><Relationship Id="rId4" Type="http://schemas.openxmlformats.org/officeDocument/2006/relationships/hyperlink" Target="https://segment-anything.com/" TargetMode="External"/><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spreadsheets/d/1xPrLgY6E_iNN2R0jU0MEf8N75Xcn5FIM--ruNihjrqU/edit#gid=1925502567" TargetMode="External"/><Relationship Id="rId4" Type="http://schemas.openxmlformats.org/officeDocument/2006/relationships/image" Target="../media/image21.png"/><Relationship Id="rId10" Type="http://schemas.openxmlformats.org/officeDocument/2006/relationships/image" Target="../media/image25.png"/><Relationship Id="rId9" Type="http://schemas.openxmlformats.org/officeDocument/2006/relationships/image" Target="../media/image24.png"/><Relationship Id="rId5" Type="http://schemas.openxmlformats.org/officeDocument/2006/relationships/hyperlink" Target="https://www.youtube.com/playlist?list=PLXpIV63PRtvXM5I-6Fv9Z1s3tXV91n636" TargetMode="External"/><Relationship Id="rId6" Type="http://schemas.openxmlformats.org/officeDocument/2006/relationships/image" Target="../media/image18.png"/><Relationship Id="rId7" Type="http://schemas.openxmlformats.org/officeDocument/2006/relationships/hyperlink" Target="https://forms.gle/ee8EGutQaYjTmiwSA" TargetMode="External"/><Relationship Id="rId8" Type="http://schemas.openxmlformats.org/officeDocument/2006/relationships/hyperlink" Target="https://forms.gle/GuoFo67PnsTEJNPv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hyperlink" Target="http://drive.google.com/file/d/1dXfPtuJjXg3IMxRzri_M-iRcxCFyXpnr/view" TargetMode="External"/><Relationship Id="rId5"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hyperlink" Target="http://drive.google.com/file/d/1TZaIhQg52RCZUqeNv7Y87Qwv4sMlPCJK/view"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12725"/>
            <a:ext cx="8520600" cy="961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700"/>
              <a:t>Image Segmentation</a:t>
            </a:r>
            <a:endParaRPr sz="4700"/>
          </a:p>
          <a:p>
            <a:pPr indent="0" lvl="0" marL="0" rtl="0" algn="ctr">
              <a:spcBef>
                <a:spcPts val="0"/>
              </a:spcBef>
              <a:spcAft>
                <a:spcPts val="0"/>
              </a:spcAft>
              <a:buClr>
                <a:schemeClr val="dk1"/>
              </a:buClr>
              <a:buSzPts val="990"/>
              <a:buFont typeface="Arial"/>
              <a:buNone/>
            </a:pPr>
            <a:r>
              <a:rPr lang="en" sz="4700"/>
              <a:t>&amp; Object Detection</a:t>
            </a:r>
            <a:endParaRPr sz="3600"/>
          </a:p>
        </p:txBody>
      </p:sp>
      <p:sp>
        <p:nvSpPr>
          <p:cNvPr id="55" name="Google Shape;55;p13"/>
          <p:cNvSpPr txBox="1"/>
          <p:nvPr/>
        </p:nvSpPr>
        <p:spPr>
          <a:xfrm>
            <a:off x="3790825" y="2358250"/>
            <a:ext cx="5082900" cy="22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hlinkClick r:id="rId3"/>
              </a:rPr>
              <a:t>https://forms.gle/YG9TtSbimF2bhiUR8</a:t>
            </a:r>
            <a:r>
              <a:rPr lang="en" sz="1600">
                <a:solidFill>
                  <a:srgbClr val="595959"/>
                </a:solidFill>
              </a:rPr>
              <a:t> </a:t>
            </a:r>
            <a:endParaRPr sz="1600">
              <a:solidFill>
                <a:srgbClr val="595959"/>
              </a:solidFill>
            </a:endParaRPr>
          </a:p>
          <a:p>
            <a:pPr indent="0" lvl="0" marL="0" rtl="0" algn="ctr">
              <a:spcBef>
                <a:spcPts val="0"/>
              </a:spcBef>
              <a:spcAft>
                <a:spcPts val="0"/>
              </a:spcAft>
              <a:buNone/>
            </a:pPr>
            <a:r>
              <a:rPr b="1" lang="en" sz="2800">
                <a:solidFill>
                  <a:srgbClr val="595959"/>
                </a:solidFill>
              </a:rPr>
              <a:t>Attendance</a:t>
            </a:r>
            <a:endParaRPr b="1" sz="2800">
              <a:solidFill>
                <a:srgbClr val="595959"/>
              </a:solidFill>
            </a:endParaRPr>
          </a:p>
          <a:p>
            <a:pPr indent="0" lvl="0" marL="0" rtl="0" algn="ctr">
              <a:spcBef>
                <a:spcPts val="0"/>
              </a:spcBef>
              <a:spcAft>
                <a:spcPts val="0"/>
              </a:spcAft>
              <a:buNone/>
            </a:pPr>
            <a:r>
              <a:rPr b="1" lang="en" sz="1600">
                <a:solidFill>
                  <a:srgbClr val="595959"/>
                </a:solidFill>
              </a:rPr>
              <a:t>Code inside the form</a:t>
            </a:r>
            <a:endParaRPr b="1" sz="1600">
              <a:solidFill>
                <a:srgbClr val="595959"/>
              </a:solidFill>
            </a:endParaRPr>
          </a:p>
          <a:p>
            <a:pPr indent="0" lvl="0" marL="0" rtl="0" algn="ctr">
              <a:spcBef>
                <a:spcPts val="0"/>
              </a:spcBef>
              <a:spcAft>
                <a:spcPts val="0"/>
              </a:spcAft>
              <a:buNone/>
            </a:pPr>
            <a:r>
              <a:t/>
            </a:r>
            <a:endParaRPr sz="2800">
              <a:solidFill>
                <a:srgbClr val="595959"/>
              </a:solidFill>
            </a:endParaRPr>
          </a:p>
          <a:p>
            <a:pPr indent="0" lvl="0" marL="0" rtl="0" algn="ctr">
              <a:spcBef>
                <a:spcPts val="0"/>
              </a:spcBef>
              <a:spcAft>
                <a:spcPts val="0"/>
              </a:spcAft>
              <a:buNone/>
            </a:pPr>
            <a:r>
              <a:rPr lang="en" sz="1500">
                <a:solidFill>
                  <a:srgbClr val="595959"/>
                </a:solidFill>
              </a:rPr>
              <a:t>Some participants are allocated to Zoom due to limited capacity, first-come basis and LEARNOVA priority</a:t>
            </a:r>
            <a:endParaRPr sz="1500">
              <a:solidFill>
                <a:srgbClr val="595959"/>
              </a:solidFill>
            </a:endParaRPr>
          </a:p>
        </p:txBody>
      </p:sp>
      <p:pic>
        <p:nvPicPr>
          <p:cNvPr id="56" name="Google Shape;56;p13"/>
          <p:cNvPicPr preferRelativeResize="0"/>
          <p:nvPr/>
        </p:nvPicPr>
        <p:blipFill>
          <a:blip r:embed="rId4">
            <a:alphaModFix/>
          </a:blip>
          <a:stretch>
            <a:fillRect/>
          </a:stretch>
        </p:blipFill>
        <p:spPr>
          <a:xfrm>
            <a:off x="922263" y="2116400"/>
            <a:ext cx="2757600" cy="2773000"/>
          </a:xfrm>
          <a:prstGeom prst="rect">
            <a:avLst/>
          </a:prstGeom>
          <a:noFill/>
          <a:ln>
            <a:noFill/>
          </a:ln>
        </p:spPr>
      </p:pic>
      <p:pic>
        <p:nvPicPr>
          <p:cNvPr id="57" name="Google Shape;57;p13"/>
          <p:cNvPicPr preferRelativeResize="0"/>
          <p:nvPr/>
        </p:nvPicPr>
        <p:blipFill>
          <a:blip r:embed="rId5">
            <a:alphaModFix/>
          </a:blip>
          <a:stretch>
            <a:fillRect/>
          </a:stretch>
        </p:blipFill>
        <p:spPr>
          <a:xfrm>
            <a:off x="7555775" y="0"/>
            <a:ext cx="1590699" cy="66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 Theory!</a:t>
            </a:r>
            <a:endParaRPr sz="1688"/>
          </a:p>
        </p:txBody>
      </p:sp>
      <p:pic>
        <p:nvPicPr>
          <p:cNvPr id="157" name="Google Shape;157;p22"/>
          <p:cNvPicPr preferRelativeResize="0"/>
          <p:nvPr/>
        </p:nvPicPr>
        <p:blipFill>
          <a:blip r:embed="rId3">
            <a:alphaModFix/>
          </a:blip>
          <a:stretch>
            <a:fillRect/>
          </a:stretch>
        </p:blipFill>
        <p:spPr>
          <a:xfrm>
            <a:off x="7983075" y="83539"/>
            <a:ext cx="1085650" cy="450600"/>
          </a:xfrm>
          <a:prstGeom prst="rect">
            <a:avLst/>
          </a:prstGeom>
          <a:noFill/>
          <a:ln>
            <a:noFill/>
          </a:ln>
        </p:spPr>
      </p:pic>
      <p:sp>
        <p:nvSpPr>
          <p:cNvPr id="158" name="Google Shape;158;p22"/>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For Object Detection, a commonly used architecture is the Region-based Convolutional Neural Network (RCNN) (</a:t>
            </a:r>
            <a:r>
              <a:rPr lang="en" sz="835">
                <a:solidFill>
                  <a:schemeClr val="dk1"/>
                </a:solidFill>
              </a:rPr>
              <a:t>*not to be confused with RNN, Recursive Neural Networks)</a:t>
            </a:r>
            <a:r>
              <a:rPr lang="en" sz="1135">
                <a:solidFill>
                  <a:schemeClr val="dk1"/>
                </a:solidFill>
              </a:rPr>
              <a:t>. One can think of the main problem as </a:t>
            </a:r>
            <a:endParaRPr sz="1435">
              <a:solidFill>
                <a:schemeClr val="dk1"/>
              </a:solidFill>
            </a:endParaRPr>
          </a:p>
        </p:txBody>
      </p:sp>
      <p:pic>
        <p:nvPicPr>
          <p:cNvPr id="159" name="Google Shape;159;p22"/>
          <p:cNvPicPr preferRelativeResize="0"/>
          <p:nvPr/>
        </p:nvPicPr>
        <p:blipFill>
          <a:blip r:embed="rId4">
            <a:alphaModFix/>
          </a:blip>
          <a:stretch>
            <a:fillRect/>
          </a:stretch>
        </p:blipFill>
        <p:spPr>
          <a:xfrm>
            <a:off x="766551" y="1658975"/>
            <a:ext cx="4483123" cy="2521751"/>
          </a:xfrm>
          <a:prstGeom prst="rect">
            <a:avLst/>
          </a:prstGeom>
          <a:noFill/>
          <a:ln>
            <a:noFill/>
          </a:ln>
        </p:spPr>
      </p:pic>
      <p:sp>
        <p:nvSpPr>
          <p:cNvPr id="160" name="Google Shape;160;p22"/>
          <p:cNvSpPr txBox="1"/>
          <p:nvPr>
            <p:ph idx="1" type="body"/>
          </p:nvPr>
        </p:nvSpPr>
        <p:spPr>
          <a:xfrm>
            <a:off x="5146700" y="1573375"/>
            <a:ext cx="3881400" cy="543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One can think of the main challenge in object detection as “How do detect objects in multiple regions of the image?”</a:t>
            </a:r>
            <a:endParaRPr sz="1135">
              <a:solidFill>
                <a:schemeClr val="dk1"/>
              </a:solidFill>
            </a:endParaRPr>
          </a:p>
        </p:txBody>
      </p:sp>
      <p:pic>
        <p:nvPicPr>
          <p:cNvPr id="161" name="Google Shape;161;p22"/>
          <p:cNvPicPr preferRelativeResize="0"/>
          <p:nvPr/>
        </p:nvPicPr>
        <p:blipFill>
          <a:blip r:embed="rId5">
            <a:alphaModFix/>
          </a:blip>
          <a:stretch>
            <a:fillRect/>
          </a:stretch>
        </p:blipFill>
        <p:spPr>
          <a:xfrm>
            <a:off x="5353600" y="2116377"/>
            <a:ext cx="1909023" cy="1139922"/>
          </a:xfrm>
          <a:prstGeom prst="rect">
            <a:avLst/>
          </a:prstGeom>
          <a:noFill/>
          <a:ln>
            <a:noFill/>
          </a:ln>
        </p:spPr>
      </p:pic>
      <p:pic>
        <p:nvPicPr>
          <p:cNvPr id="162" name="Google Shape;162;p22"/>
          <p:cNvPicPr preferRelativeResize="0"/>
          <p:nvPr/>
        </p:nvPicPr>
        <p:blipFill rotWithShape="1">
          <a:blip r:embed="rId6">
            <a:alphaModFix/>
          </a:blip>
          <a:srcRect b="0" l="9055" r="6861" t="61690"/>
          <a:stretch/>
        </p:blipFill>
        <p:spPr>
          <a:xfrm>
            <a:off x="161875" y="4152263"/>
            <a:ext cx="2814725" cy="715126"/>
          </a:xfrm>
          <a:prstGeom prst="rect">
            <a:avLst/>
          </a:prstGeom>
          <a:noFill/>
          <a:ln cap="flat" cmpd="sng" w="9525">
            <a:solidFill>
              <a:schemeClr val="dk2"/>
            </a:solidFill>
            <a:prstDash val="solid"/>
            <a:round/>
            <a:headEnd len="sm" w="sm" type="none"/>
            <a:tailEnd len="sm" w="sm" type="none"/>
          </a:ln>
        </p:spPr>
      </p:pic>
      <p:sp>
        <p:nvSpPr>
          <p:cNvPr id="163" name="Google Shape;163;p22"/>
          <p:cNvSpPr/>
          <p:nvPr/>
        </p:nvSpPr>
        <p:spPr>
          <a:xfrm rot="-571">
            <a:off x="587050" y="1725321"/>
            <a:ext cx="1806000" cy="954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4" name="Google Shape;164;p22"/>
          <p:cNvCxnSpPr>
            <a:stCxn id="163" idx="2"/>
            <a:endCxn id="162" idx="0"/>
          </p:cNvCxnSpPr>
          <p:nvPr/>
        </p:nvCxnSpPr>
        <p:spPr>
          <a:xfrm>
            <a:off x="587050" y="2202921"/>
            <a:ext cx="982200" cy="1949400"/>
          </a:xfrm>
          <a:prstGeom prst="curvedConnector4">
            <a:avLst>
              <a:gd fmla="val -24244" name="adj1"/>
              <a:gd fmla="val 62241" name="adj2"/>
            </a:avLst>
          </a:prstGeom>
          <a:noFill/>
          <a:ln cap="flat" cmpd="sng" w="38100">
            <a:solidFill>
              <a:srgbClr val="FF0000"/>
            </a:solidFill>
            <a:prstDash val="solid"/>
            <a:round/>
            <a:headEnd len="med" w="med" type="none"/>
            <a:tailEnd len="med" w="med" type="stealth"/>
          </a:ln>
        </p:spPr>
      </p:cxnSp>
      <p:sp>
        <p:nvSpPr>
          <p:cNvPr id="165" name="Google Shape;165;p22"/>
          <p:cNvSpPr txBox="1"/>
          <p:nvPr/>
        </p:nvSpPr>
        <p:spPr>
          <a:xfrm>
            <a:off x="311700" y="4827000"/>
            <a:ext cx="235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This section is simple a classic CNN!</a:t>
            </a:r>
            <a:endParaRPr sz="1000"/>
          </a:p>
        </p:txBody>
      </p:sp>
      <p:pic>
        <p:nvPicPr>
          <p:cNvPr id="166" name="Google Shape;166;p22"/>
          <p:cNvPicPr preferRelativeResize="0"/>
          <p:nvPr/>
        </p:nvPicPr>
        <p:blipFill>
          <a:blip r:embed="rId5">
            <a:alphaModFix/>
          </a:blip>
          <a:stretch>
            <a:fillRect/>
          </a:stretch>
        </p:blipFill>
        <p:spPr>
          <a:xfrm>
            <a:off x="5384976" y="3570004"/>
            <a:ext cx="1909023" cy="1139922"/>
          </a:xfrm>
          <a:prstGeom prst="rect">
            <a:avLst/>
          </a:prstGeom>
          <a:noFill/>
          <a:ln>
            <a:noFill/>
          </a:ln>
        </p:spPr>
      </p:pic>
      <p:sp>
        <p:nvSpPr>
          <p:cNvPr id="167" name="Google Shape;167;p22"/>
          <p:cNvSpPr txBox="1"/>
          <p:nvPr/>
        </p:nvSpPr>
        <p:spPr>
          <a:xfrm>
            <a:off x="5353660" y="3231300"/>
            <a:ext cx="19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Simple computer vision</a:t>
            </a:r>
            <a:endParaRPr sz="1000"/>
          </a:p>
        </p:txBody>
      </p:sp>
      <p:sp>
        <p:nvSpPr>
          <p:cNvPr id="168" name="Google Shape;168;p22"/>
          <p:cNvSpPr txBox="1"/>
          <p:nvPr/>
        </p:nvSpPr>
        <p:spPr>
          <a:xfrm>
            <a:off x="5385048" y="4709925"/>
            <a:ext cx="19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Object Detection</a:t>
            </a:r>
            <a:endParaRPr sz="1000"/>
          </a:p>
        </p:txBody>
      </p:sp>
      <p:sp>
        <p:nvSpPr>
          <p:cNvPr id="169" name="Google Shape;169;p22"/>
          <p:cNvSpPr/>
          <p:nvPr/>
        </p:nvSpPr>
        <p:spPr>
          <a:xfrm>
            <a:off x="5353600" y="2118050"/>
            <a:ext cx="1908900" cy="114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2"/>
          <p:cNvSpPr/>
          <p:nvPr/>
        </p:nvSpPr>
        <p:spPr>
          <a:xfrm>
            <a:off x="5555950" y="3939825"/>
            <a:ext cx="354000" cy="33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2"/>
          <p:cNvSpPr/>
          <p:nvPr/>
        </p:nvSpPr>
        <p:spPr>
          <a:xfrm>
            <a:off x="6503775" y="3842025"/>
            <a:ext cx="354000" cy="4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2"/>
          <p:cNvSpPr/>
          <p:nvPr/>
        </p:nvSpPr>
        <p:spPr>
          <a:xfrm>
            <a:off x="5674625" y="3994425"/>
            <a:ext cx="1587900" cy="4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2"/>
          <p:cNvSpPr txBox="1"/>
          <p:nvPr/>
        </p:nvSpPr>
        <p:spPr>
          <a:xfrm>
            <a:off x="7603075" y="2343500"/>
            <a:ext cx="135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Output:</a:t>
            </a:r>
            <a:endParaRPr b="1" sz="1000"/>
          </a:p>
          <a:p>
            <a:pPr indent="0" lvl="0" marL="0" rtl="0" algn="ctr">
              <a:spcBef>
                <a:spcPts val="0"/>
              </a:spcBef>
              <a:spcAft>
                <a:spcPts val="0"/>
              </a:spcAft>
              <a:buNone/>
            </a:pPr>
            <a:r>
              <a:rPr lang="en" sz="1000"/>
              <a:t>42% house</a:t>
            </a:r>
            <a:endParaRPr sz="1000"/>
          </a:p>
          <a:p>
            <a:pPr indent="0" lvl="0" marL="0" rtl="0" algn="ctr">
              <a:spcBef>
                <a:spcPts val="0"/>
              </a:spcBef>
              <a:spcAft>
                <a:spcPts val="0"/>
              </a:spcAft>
              <a:buNone/>
            </a:pPr>
            <a:r>
              <a:rPr lang="en" sz="1000"/>
              <a:t>58% cat</a:t>
            </a:r>
            <a:endParaRPr sz="1000"/>
          </a:p>
          <a:p>
            <a:pPr indent="0" lvl="0" marL="0" rtl="0" algn="ctr">
              <a:spcBef>
                <a:spcPts val="0"/>
              </a:spcBef>
              <a:spcAft>
                <a:spcPts val="0"/>
              </a:spcAft>
              <a:buNone/>
            </a:pPr>
            <a:r>
              <a:rPr lang="en" sz="1000"/>
              <a:t>(mUcH cOnFuSe!)</a:t>
            </a:r>
            <a:endParaRPr sz="1000"/>
          </a:p>
        </p:txBody>
      </p:sp>
      <p:sp>
        <p:nvSpPr>
          <p:cNvPr id="174" name="Google Shape;174;p22"/>
          <p:cNvSpPr txBox="1"/>
          <p:nvPr/>
        </p:nvSpPr>
        <p:spPr>
          <a:xfrm>
            <a:off x="7429300" y="3597225"/>
            <a:ext cx="1639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Output:</a:t>
            </a:r>
            <a:endParaRPr b="1" sz="1000"/>
          </a:p>
          <a:p>
            <a:pPr indent="0" lvl="0" marL="0" rtl="0" algn="ctr">
              <a:spcBef>
                <a:spcPts val="0"/>
              </a:spcBef>
              <a:spcAft>
                <a:spcPts val="0"/>
              </a:spcAft>
              <a:buNone/>
            </a:pPr>
            <a:r>
              <a:rPr lang="en" sz="1000"/>
              <a:t>Rect 1: cat</a:t>
            </a:r>
            <a:endParaRPr sz="1000"/>
          </a:p>
          <a:p>
            <a:pPr indent="0" lvl="0" marL="0" rtl="0" algn="ctr">
              <a:spcBef>
                <a:spcPts val="0"/>
              </a:spcBef>
              <a:spcAft>
                <a:spcPts val="0"/>
              </a:spcAft>
              <a:buNone/>
            </a:pPr>
            <a:r>
              <a:rPr lang="en" sz="1000"/>
              <a:t>Rect 2: cat</a:t>
            </a:r>
            <a:endParaRPr sz="1000"/>
          </a:p>
          <a:p>
            <a:pPr indent="0" lvl="0" marL="0" rtl="0" algn="ctr">
              <a:spcBef>
                <a:spcPts val="0"/>
              </a:spcBef>
              <a:spcAft>
                <a:spcPts val="0"/>
              </a:spcAft>
              <a:buNone/>
            </a:pPr>
            <a:r>
              <a:rPr lang="en" sz="1000"/>
              <a:t>Rect 3: house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(along with the x,y,w,h coordinates of the rects)</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442050" y="414925"/>
            <a:ext cx="747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summary / To put it simply / </a:t>
            </a:r>
            <a:r>
              <a:rPr lang="en" sz="2750"/>
              <a:t>Kurzgesagt,</a:t>
            </a:r>
            <a:endParaRPr sz="2750"/>
          </a:p>
        </p:txBody>
      </p:sp>
      <p:pic>
        <p:nvPicPr>
          <p:cNvPr id="180" name="Google Shape;180;p23"/>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181" name="Google Shape;181;p23"/>
          <p:cNvPicPr preferRelativeResize="0"/>
          <p:nvPr/>
        </p:nvPicPr>
        <p:blipFill>
          <a:blip r:embed="rId4">
            <a:alphaModFix/>
          </a:blip>
          <a:stretch>
            <a:fillRect/>
          </a:stretch>
        </p:blipFill>
        <p:spPr>
          <a:xfrm>
            <a:off x="559275" y="1340476"/>
            <a:ext cx="8025449" cy="2838100"/>
          </a:xfrm>
          <a:prstGeom prst="rect">
            <a:avLst/>
          </a:prstGeom>
          <a:noFill/>
          <a:ln>
            <a:noFill/>
          </a:ln>
        </p:spPr>
      </p:pic>
      <p:sp>
        <p:nvSpPr>
          <p:cNvPr id="182" name="Google Shape;182;p23"/>
          <p:cNvSpPr txBox="1"/>
          <p:nvPr/>
        </p:nvSpPr>
        <p:spPr>
          <a:xfrm>
            <a:off x="265275" y="4262850"/>
            <a:ext cx="299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labels: 1</a:t>
            </a:r>
            <a:endParaRPr/>
          </a:p>
          <a:p>
            <a:pPr indent="0" lvl="0" marL="0" rtl="0" algn="ctr">
              <a:spcBef>
                <a:spcPts val="0"/>
              </a:spcBef>
              <a:spcAft>
                <a:spcPts val="0"/>
              </a:spcAft>
              <a:buNone/>
            </a:pPr>
            <a:r>
              <a:rPr lang="en"/>
              <a:t>(Prob_cat)</a:t>
            </a:r>
            <a:endParaRPr/>
          </a:p>
        </p:txBody>
      </p:sp>
      <p:sp>
        <p:nvSpPr>
          <p:cNvPr id="183" name="Google Shape;183;p23"/>
          <p:cNvSpPr txBox="1"/>
          <p:nvPr/>
        </p:nvSpPr>
        <p:spPr>
          <a:xfrm>
            <a:off x="3074550" y="4262850"/>
            <a:ext cx="299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labels: 5</a:t>
            </a:r>
            <a:endParaRPr/>
          </a:p>
          <a:p>
            <a:pPr indent="0" lvl="0" marL="0" rtl="0" algn="ctr">
              <a:spcBef>
                <a:spcPts val="0"/>
              </a:spcBef>
              <a:spcAft>
                <a:spcPts val="0"/>
              </a:spcAft>
              <a:buNone/>
            </a:pPr>
            <a:r>
              <a:rPr lang="en"/>
              <a:t>(Prob_cat, W, H, X, Y)</a:t>
            </a:r>
            <a:endParaRPr/>
          </a:p>
        </p:txBody>
      </p:sp>
      <p:sp>
        <p:nvSpPr>
          <p:cNvPr id="184" name="Google Shape;184;p23"/>
          <p:cNvSpPr txBox="1"/>
          <p:nvPr/>
        </p:nvSpPr>
        <p:spPr>
          <a:xfrm>
            <a:off x="5874350" y="4262850"/>
            <a:ext cx="295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labels: 100-1000</a:t>
            </a:r>
            <a:endParaRPr/>
          </a:p>
          <a:p>
            <a:pPr indent="0" lvl="0" marL="0" rtl="0" algn="ctr">
              <a:spcBef>
                <a:spcPts val="0"/>
              </a:spcBef>
              <a:spcAft>
                <a:spcPts val="0"/>
              </a:spcAft>
              <a:buNone/>
            </a:pPr>
            <a:r>
              <a:rPr lang="en"/>
              <a:t>(X-Y </a:t>
            </a:r>
            <a:r>
              <a:rPr lang="en"/>
              <a:t>coordinates of each vertex of the bounding polygon</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4"/>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190" name="Google Shape;190;p24"/>
          <p:cNvPicPr preferRelativeResize="0"/>
          <p:nvPr/>
        </p:nvPicPr>
        <p:blipFill>
          <a:blip r:embed="rId4">
            <a:alphaModFix/>
          </a:blip>
          <a:stretch>
            <a:fillRect/>
          </a:stretch>
        </p:blipFill>
        <p:spPr>
          <a:xfrm>
            <a:off x="5720485" y="776885"/>
            <a:ext cx="1409740" cy="3880789"/>
          </a:xfrm>
          <a:prstGeom prst="rect">
            <a:avLst/>
          </a:prstGeom>
          <a:noFill/>
          <a:ln>
            <a:noFill/>
          </a:ln>
        </p:spPr>
      </p:pic>
      <p:pic>
        <p:nvPicPr>
          <p:cNvPr id="191" name="Google Shape;191;p24"/>
          <p:cNvPicPr preferRelativeResize="0"/>
          <p:nvPr/>
        </p:nvPicPr>
        <p:blipFill>
          <a:blip r:embed="rId5">
            <a:alphaModFix/>
          </a:blip>
          <a:stretch>
            <a:fillRect/>
          </a:stretch>
        </p:blipFill>
        <p:spPr>
          <a:xfrm>
            <a:off x="652400" y="776875"/>
            <a:ext cx="4618964" cy="3810466"/>
          </a:xfrm>
          <a:prstGeom prst="rect">
            <a:avLst/>
          </a:prstGeom>
          <a:noFill/>
          <a:ln>
            <a:noFill/>
          </a:ln>
        </p:spPr>
      </p:pic>
      <p:sp>
        <p:nvSpPr>
          <p:cNvPr id="192" name="Google Shape;192;p24"/>
          <p:cNvSpPr txBox="1"/>
          <p:nvPr>
            <p:ph type="title"/>
          </p:nvPr>
        </p:nvSpPr>
        <p:spPr>
          <a:xfrm>
            <a:off x="456300" y="204175"/>
            <a:ext cx="747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how does the training data look like?</a:t>
            </a:r>
            <a:endParaRPr sz="2750"/>
          </a:p>
        </p:txBody>
      </p:sp>
      <p:sp>
        <p:nvSpPr>
          <p:cNvPr id="193" name="Google Shape;193;p24"/>
          <p:cNvSpPr txBox="1"/>
          <p:nvPr/>
        </p:nvSpPr>
        <p:spPr>
          <a:xfrm>
            <a:off x="333625" y="4697975"/>
            <a:ext cx="724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Modern </a:t>
            </a:r>
            <a:r>
              <a:rPr lang="en" sz="1200"/>
              <a:t>training data has to be optimised for multiple use cases! (Example above is COCO dataset)</a:t>
            </a:r>
            <a:endParaRPr sz="1200"/>
          </a:p>
        </p:txBody>
      </p:sp>
      <p:sp>
        <p:nvSpPr>
          <p:cNvPr id="194" name="Google Shape;194;p24"/>
          <p:cNvSpPr txBox="1"/>
          <p:nvPr/>
        </p:nvSpPr>
        <p:spPr>
          <a:xfrm>
            <a:off x="7236925" y="1511725"/>
            <a:ext cx="1831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Labels stored in JSON format: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(For detection)</a:t>
            </a:r>
            <a:endParaRPr sz="1100"/>
          </a:p>
          <a:p>
            <a:pPr indent="0" lvl="0" marL="0" rtl="0" algn="l">
              <a:spcBef>
                <a:spcPts val="0"/>
              </a:spcBef>
              <a:spcAft>
                <a:spcPts val="0"/>
              </a:spcAft>
              <a:buNone/>
            </a:pPr>
            <a:r>
              <a:rPr lang="en" sz="1100">
                <a:solidFill>
                  <a:schemeClr val="dk1"/>
                </a:solidFill>
              </a:rPr>
              <a:t>- Category of object</a:t>
            </a:r>
            <a:endParaRPr sz="1100"/>
          </a:p>
          <a:p>
            <a:pPr indent="0" lvl="0" marL="0" rtl="0" algn="l">
              <a:spcBef>
                <a:spcPts val="0"/>
              </a:spcBef>
              <a:spcAft>
                <a:spcPts val="0"/>
              </a:spcAft>
              <a:buNone/>
            </a:pPr>
            <a:r>
              <a:rPr lang="en" sz="1100"/>
              <a:t>- X, Y of bounding box</a:t>
            </a:r>
            <a:endParaRPr sz="1100"/>
          </a:p>
          <a:p>
            <a:pPr indent="0" lvl="0" marL="0" rtl="0" algn="l">
              <a:spcBef>
                <a:spcPts val="0"/>
              </a:spcBef>
              <a:spcAft>
                <a:spcPts val="0"/>
              </a:spcAft>
              <a:buNone/>
            </a:pPr>
            <a:r>
              <a:rPr lang="en" sz="1100"/>
              <a:t>- W, H of bounding box</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(For segmentation)</a:t>
            </a:r>
            <a:endParaRPr sz="1100"/>
          </a:p>
          <a:p>
            <a:pPr indent="0" lvl="0" marL="0" rtl="0" algn="l">
              <a:spcBef>
                <a:spcPts val="0"/>
              </a:spcBef>
              <a:spcAft>
                <a:spcPts val="0"/>
              </a:spcAft>
              <a:buNone/>
            </a:pPr>
            <a:r>
              <a:rPr lang="en" sz="1100"/>
              <a:t>- List of [X, Y] coordinates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200" name="Google Shape;200;p25"/>
          <p:cNvPicPr preferRelativeResize="0"/>
          <p:nvPr/>
        </p:nvPicPr>
        <p:blipFill>
          <a:blip r:embed="rId4">
            <a:alphaModFix/>
          </a:blip>
          <a:stretch>
            <a:fillRect/>
          </a:stretch>
        </p:blipFill>
        <p:spPr>
          <a:xfrm>
            <a:off x="409850" y="1000150"/>
            <a:ext cx="3697974" cy="2639950"/>
          </a:xfrm>
          <a:prstGeom prst="rect">
            <a:avLst/>
          </a:prstGeom>
          <a:noFill/>
          <a:ln>
            <a:noFill/>
          </a:ln>
        </p:spPr>
      </p:pic>
      <p:sp>
        <p:nvSpPr>
          <p:cNvPr id="201" name="Google Shape;201;p25"/>
          <p:cNvSpPr txBox="1"/>
          <p:nvPr>
            <p:ph type="title"/>
          </p:nvPr>
        </p:nvSpPr>
        <p:spPr>
          <a:xfrm>
            <a:off x="456300" y="204175"/>
            <a:ext cx="747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how is training data created?</a:t>
            </a:r>
            <a:endParaRPr sz="2750"/>
          </a:p>
        </p:txBody>
      </p:sp>
      <p:sp>
        <p:nvSpPr>
          <p:cNvPr id="202" name="Google Shape;202;p25"/>
          <p:cNvSpPr txBox="1"/>
          <p:nvPr/>
        </p:nvSpPr>
        <p:spPr>
          <a:xfrm>
            <a:off x="1679250" y="4539050"/>
            <a:ext cx="502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Someone (prolly an unpaid intern) has to manually label the data!!! (Quiz: supervised or unsupervised learning?)</a:t>
            </a:r>
            <a:endParaRPr sz="1200"/>
          </a:p>
        </p:txBody>
      </p:sp>
      <p:sp>
        <p:nvSpPr>
          <p:cNvPr id="203" name="Google Shape;203;p25"/>
          <p:cNvSpPr txBox="1"/>
          <p:nvPr/>
        </p:nvSpPr>
        <p:spPr>
          <a:xfrm>
            <a:off x="659525" y="3812525"/>
            <a:ext cx="340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Roboflow, a popular website that allows one to create bounding boxes for object detection</a:t>
            </a:r>
            <a:endParaRPr sz="1200"/>
          </a:p>
        </p:txBody>
      </p:sp>
      <p:pic>
        <p:nvPicPr>
          <p:cNvPr id="204" name="Google Shape;204;p25"/>
          <p:cNvPicPr preferRelativeResize="0"/>
          <p:nvPr/>
        </p:nvPicPr>
        <p:blipFill>
          <a:blip r:embed="rId5">
            <a:alphaModFix/>
          </a:blip>
          <a:stretch>
            <a:fillRect/>
          </a:stretch>
        </p:blipFill>
        <p:spPr>
          <a:xfrm>
            <a:off x="4811608" y="1240838"/>
            <a:ext cx="3778386" cy="2158551"/>
          </a:xfrm>
          <a:prstGeom prst="rect">
            <a:avLst/>
          </a:prstGeom>
          <a:noFill/>
          <a:ln>
            <a:noFill/>
          </a:ln>
        </p:spPr>
      </p:pic>
      <p:sp>
        <p:nvSpPr>
          <p:cNvPr id="205" name="Google Shape;205;p25"/>
          <p:cNvSpPr txBox="1"/>
          <p:nvPr/>
        </p:nvSpPr>
        <p:spPr>
          <a:xfrm>
            <a:off x="5097450" y="3812525"/>
            <a:ext cx="320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Labelme</a:t>
            </a:r>
            <a:r>
              <a:rPr lang="en" sz="1200"/>
              <a:t>, an app that allows one to create polygons for image segmentation</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1730400" y="1922400"/>
            <a:ext cx="5683200" cy="12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200"/>
              <a:t>POP QUIZ!</a:t>
            </a:r>
            <a:endParaRPr sz="7200"/>
          </a:p>
        </p:txBody>
      </p:sp>
      <p:pic>
        <p:nvPicPr>
          <p:cNvPr id="211" name="Google Shape;211;p26"/>
          <p:cNvPicPr preferRelativeResize="0"/>
          <p:nvPr/>
        </p:nvPicPr>
        <p:blipFill>
          <a:blip r:embed="rId3">
            <a:alphaModFix/>
          </a:blip>
          <a:stretch>
            <a:fillRect/>
          </a:stretch>
        </p:blipFill>
        <p:spPr>
          <a:xfrm>
            <a:off x="7983075" y="83539"/>
            <a:ext cx="1085650" cy="45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3999200" y="0"/>
            <a:ext cx="43749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720"/>
              <a:t>POP QUIZ!</a:t>
            </a:r>
            <a:endParaRPr sz="3720"/>
          </a:p>
        </p:txBody>
      </p:sp>
      <p:pic>
        <p:nvPicPr>
          <p:cNvPr id="217" name="Google Shape;217;p27"/>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218" name="Google Shape;218;p27"/>
          <p:cNvPicPr preferRelativeResize="0"/>
          <p:nvPr/>
        </p:nvPicPr>
        <p:blipFill>
          <a:blip r:embed="rId4">
            <a:alphaModFix/>
          </a:blip>
          <a:stretch>
            <a:fillRect/>
          </a:stretch>
        </p:blipFill>
        <p:spPr>
          <a:xfrm>
            <a:off x="455875" y="631824"/>
            <a:ext cx="2751050" cy="3963725"/>
          </a:xfrm>
          <a:prstGeom prst="rect">
            <a:avLst/>
          </a:prstGeom>
          <a:noFill/>
          <a:ln cap="flat" cmpd="sng" w="19050">
            <a:solidFill>
              <a:schemeClr val="dk2"/>
            </a:solidFill>
            <a:prstDash val="solid"/>
            <a:round/>
            <a:headEnd len="sm" w="sm" type="none"/>
            <a:tailEnd len="sm" w="sm" type="none"/>
          </a:ln>
        </p:spPr>
      </p:pic>
      <p:sp>
        <p:nvSpPr>
          <p:cNvPr id="219" name="Google Shape;219;p27"/>
          <p:cNvSpPr txBox="1"/>
          <p:nvPr/>
        </p:nvSpPr>
        <p:spPr>
          <a:xfrm>
            <a:off x="3560900" y="775500"/>
            <a:ext cx="525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Is the famous Google CAPTCHA considered to be:</a:t>
            </a:r>
            <a:endParaRPr/>
          </a:p>
        </p:txBody>
      </p:sp>
      <p:pic>
        <p:nvPicPr>
          <p:cNvPr id="220" name="Google Shape;220;p27"/>
          <p:cNvPicPr preferRelativeResize="0"/>
          <p:nvPr/>
        </p:nvPicPr>
        <p:blipFill>
          <a:blip r:embed="rId5">
            <a:alphaModFix/>
          </a:blip>
          <a:stretch>
            <a:fillRect/>
          </a:stretch>
        </p:blipFill>
        <p:spPr>
          <a:xfrm>
            <a:off x="3445775" y="1723525"/>
            <a:ext cx="5467676" cy="2872025"/>
          </a:xfrm>
          <a:prstGeom prst="rect">
            <a:avLst/>
          </a:prstGeom>
          <a:noFill/>
          <a:ln>
            <a:noFill/>
          </a:ln>
        </p:spPr>
      </p:pic>
      <p:sp>
        <p:nvSpPr>
          <p:cNvPr id="221" name="Google Shape;221;p27"/>
          <p:cNvSpPr txBox="1"/>
          <p:nvPr/>
        </p:nvSpPr>
        <p:spPr>
          <a:xfrm>
            <a:off x="366195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Detection</a:t>
            </a:r>
            <a:endParaRPr>
              <a:solidFill>
                <a:schemeClr val="lt1"/>
              </a:solidFill>
            </a:endParaRPr>
          </a:p>
        </p:txBody>
      </p:sp>
      <p:sp>
        <p:nvSpPr>
          <p:cNvPr id="222" name="Google Shape;222;p27"/>
          <p:cNvSpPr txBox="1"/>
          <p:nvPr/>
        </p:nvSpPr>
        <p:spPr>
          <a:xfrm>
            <a:off x="643520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Segmentation</a:t>
            </a:r>
            <a:endParaRPr>
              <a:solidFill>
                <a:schemeClr val="lt1"/>
              </a:solidFill>
            </a:endParaRPr>
          </a:p>
        </p:txBody>
      </p:sp>
      <p:sp>
        <p:nvSpPr>
          <p:cNvPr id="223" name="Google Shape;223;p27"/>
          <p:cNvSpPr txBox="1"/>
          <p:nvPr/>
        </p:nvSpPr>
        <p:spPr>
          <a:xfrm>
            <a:off x="366195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Detection</a:t>
            </a:r>
            <a:endParaRPr>
              <a:solidFill>
                <a:schemeClr val="lt1"/>
              </a:solidFill>
            </a:endParaRPr>
          </a:p>
        </p:txBody>
      </p:sp>
      <p:sp>
        <p:nvSpPr>
          <p:cNvPr id="224" name="Google Shape;224;p27"/>
          <p:cNvSpPr txBox="1"/>
          <p:nvPr/>
        </p:nvSpPr>
        <p:spPr>
          <a:xfrm>
            <a:off x="643520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Segmentation</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999200" y="0"/>
            <a:ext cx="43749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720"/>
              <a:t>POP QUIZ!</a:t>
            </a:r>
            <a:endParaRPr sz="3720"/>
          </a:p>
        </p:txBody>
      </p:sp>
      <p:pic>
        <p:nvPicPr>
          <p:cNvPr id="230" name="Google Shape;230;p28"/>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231" name="Google Shape;231;p28"/>
          <p:cNvPicPr preferRelativeResize="0"/>
          <p:nvPr/>
        </p:nvPicPr>
        <p:blipFill>
          <a:blip r:embed="rId4">
            <a:alphaModFix/>
          </a:blip>
          <a:stretch>
            <a:fillRect/>
          </a:stretch>
        </p:blipFill>
        <p:spPr>
          <a:xfrm>
            <a:off x="455875" y="631824"/>
            <a:ext cx="2751050" cy="3963725"/>
          </a:xfrm>
          <a:prstGeom prst="rect">
            <a:avLst/>
          </a:prstGeom>
          <a:noFill/>
          <a:ln cap="flat" cmpd="sng" w="19050">
            <a:solidFill>
              <a:schemeClr val="dk2"/>
            </a:solidFill>
            <a:prstDash val="solid"/>
            <a:round/>
            <a:headEnd len="sm" w="sm" type="none"/>
            <a:tailEnd len="sm" w="sm" type="none"/>
          </a:ln>
        </p:spPr>
      </p:pic>
      <p:sp>
        <p:nvSpPr>
          <p:cNvPr id="232" name="Google Shape;232;p28"/>
          <p:cNvSpPr txBox="1"/>
          <p:nvPr/>
        </p:nvSpPr>
        <p:spPr>
          <a:xfrm>
            <a:off x="3560900" y="775500"/>
            <a:ext cx="525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Is the famous Google CAPTCHA considered to be:</a:t>
            </a:r>
            <a:endParaRPr/>
          </a:p>
        </p:txBody>
      </p:sp>
      <p:pic>
        <p:nvPicPr>
          <p:cNvPr id="233" name="Google Shape;233;p28"/>
          <p:cNvPicPr preferRelativeResize="0"/>
          <p:nvPr/>
        </p:nvPicPr>
        <p:blipFill>
          <a:blip r:embed="rId5">
            <a:alphaModFix/>
          </a:blip>
          <a:stretch>
            <a:fillRect/>
          </a:stretch>
        </p:blipFill>
        <p:spPr>
          <a:xfrm>
            <a:off x="3445775" y="1723525"/>
            <a:ext cx="5467676" cy="2872025"/>
          </a:xfrm>
          <a:prstGeom prst="rect">
            <a:avLst/>
          </a:prstGeom>
          <a:noFill/>
          <a:ln>
            <a:noFill/>
          </a:ln>
        </p:spPr>
      </p:pic>
      <p:sp>
        <p:nvSpPr>
          <p:cNvPr id="234" name="Google Shape;234;p28"/>
          <p:cNvSpPr txBox="1"/>
          <p:nvPr/>
        </p:nvSpPr>
        <p:spPr>
          <a:xfrm>
            <a:off x="366195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Detection</a:t>
            </a:r>
            <a:endParaRPr>
              <a:solidFill>
                <a:schemeClr val="lt1"/>
              </a:solidFill>
            </a:endParaRPr>
          </a:p>
        </p:txBody>
      </p:sp>
      <p:sp>
        <p:nvSpPr>
          <p:cNvPr id="235" name="Google Shape;235;p28"/>
          <p:cNvSpPr txBox="1"/>
          <p:nvPr/>
        </p:nvSpPr>
        <p:spPr>
          <a:xfrm>
            <a:off x="643520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Segmentation</a:t>
            </a:r>
            <a:endParaRPr>
              <a:solidFill>
                <a:schemeClr val="lt1"/>
              </a:solidFill>
            </a:endParaRPr>
          </a:p>
        </p:txBody>
      </p:sp>
      <p:sp>
        <p:nvSpPr>
          <p:cNvPr id="236" name="Google Shape;236;p28"/>
          <p:cNvSpPr txBox="1"/>
          <p:nvPr/>
        </p:nvSpPr>
        <p:spPr>
          <a:xfrm>
            <a:off x="366195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Detection</a:t>
            </a:r>
            <a:endParaRPr>
              <a:solidFill>
                <a:schemeClr val="lt1"/>
              </a:solidFill>
            </a:endParaRPr>
          </a:p>
        </p:txBody>
      </p:sp>
      <p:sp>
        <p:nvSpPr>
          <p:cNvPr id="237" name="Google Shape;237;p28"/>
          <p:cNvSpPr txBox="1"/>
          <p:nvPr/>
        </p:nvSpPr>
        <p:spPr>
          <a:xfrm>
            <a:off x="643520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Segmentation</a:t>
            </a:r>
            <a:endParaRPr>
              <a:solidFill>
                <a:schemeClr val="lt1"/>
              </a:solidFill>
            </a:endParaRPr>
          </a:p>
        </p:txBody>
      </p:sp>
      <p:pic>
        <p:nvPicPr>
          <p:cNvPr id="238" name="Google Shape;238;p28"/>
          <p:cNvPicPr preferRelativeResize="0"/>
          <p:nvPr/>
        </p:nvPicPr>
        <p:blipFill rotWithShape="1">
          <a:blip r:embed="rId6">
            <a:alphaModFix/>
          </a:blip>
          <a:srcRect b="5817" l="12034" r="12133" t="7490"/>
          <a:stretch/>
        </p:blipFill>
        <p:spPr>
          <a:xfrm>
            <a:off x="4108138" y="2050125"/>
            <a:ext cx="1425827" cy="1043251"/>
          </a:xfrm>
          <a:prstGeom prst="rect">
            <a:avLst/>
          </a:prstGeom>
          <a:noFill/>
          <a:ln>
            <a:noFill/>
          </a:ln>
        </p:spPr>
      </p:pic>
      <p:pic>
        <p:nvPicPr>
          <p:cNvPr id="239" name="Google Shape;239;p28"/>
          <p:cNvPicPr preferRelativeResize="0"/>
          <p:nvPr/>
        </p:nvPicPr>
        <p:blipFill>
          <a:blip r:embed="rId7">
            <a:alphaModFix/>
          </a:blip>
          <a:stretch>
            <a:fillRect/>
          </a:stretch>
        </p:blipFill>
        <p:spPr>
          <a:xfrm>
            <a:off x="6751800" y="3507400"/>
            <a:ext cx="1744000" cy="981000"/>
          </a:xfrm>
          <a:prstGeom prst="rect">
            <a:avLst/>
          </a:prstGeom>
          <a:noFill/>
          <a:ln>
            <a:noFill/>
          </a:ln>
        </p:spPr>
      </p:pic>
      <p:sp>
        <p:nvSpPr>
          <p:cNvPr id="240" name="Google Shape;240;p28"/>
          <p:cNvSpPr/>
          <p:nvPr/>
        </p:nvSpPr>
        <p:spPr>
          <a:xfrm>
            <a:off x="3146900" y="1175700"/>
            <a:ext cx="852300" cy="982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8"/>
          <p:cNvSpPr/>
          <p:nvPr/>
        </p:nvSpPr>
        <p:spPr>
          <a:xfrm>
            <a:off x="8495800" y="3270250"/>
            <a:ext cx="852300" cy="982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3999200" y="0"/>
            <a:ext cx="43749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720"/>
              <a:t>POP QUIZ!</a:t>
            </a:r>
            <a:endParaRPr sz="3720"/>
          </a:p>
        </p:txBody>
      </p:sp>
      <p:pic>
        <p:nvPicPr>
          <p:cNvPr id="247" name="Google Shape;247;p29"/>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248" name="Google Shape;248;p29"/>
          <p:cNvPicPr preferRelativeResize="0"/>
          <p:nvPr/>
        </p:nvPicPr>
        <p:blipFill>
          <a:blip r:embed="rId4">
            <a:alphaModFix/>
          </a:blip>
          <a:stretch>
            <a:fillRect/>
          </a:stretch>
        </p:blipFill>
        <p:spPr>
          <a:xfrm>
            <a:off x="455875" y="631824"/>
            <a:ext cx="2751050" cy="3963725"/>
          </a:xfrm>
          <a:prstGeom prst="rect">
            <a:avLst/>
          </a:prstGeom>
          <a:noFill/>
          <a:ln cap="flat" cmpd="sng" w="19050">
            <a:solidFill>
              <a:schemeClr val="dk2"/>
            </a:solidFill>
            <a:prstDash val="solid"/>
            <a:round/>
            <a:headEnd len="sm" w="sm" type="none"/>
            <a:tailEnd len="sm" w="sm" type="none"/>
          </a:ln>
        </p:spPr>
      </p:pic>
      <p:sp>
        <p:nvSpPr>
          <p:cNvPr id="249" name="Google Shape;249;p29"/>
          <p:cNvSpPr txBox="1"/>
          <p:nvPr/>
        </p:nvSpPr>
        <p:spPr>
          <a:xfrm>
            <a:off x="3560900" y="775500"/>
            <a:ext cx="525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Is the famous Google CAPTCHA considered to be:</a:t>
            </a:r>
            <a:endParaRPr/>
          </a:p>
        </p:txBody>
      </p:sp>
      <p:pic>
        <p:nvPicPr>
          <p:cNvPr id="250" name="Google Shape;250;p29"/>
          <p:cNvPicPr preferRelativeResize="0"/>
          <p:nvPr/>
        </p:nvPicPr>
        <p:blipFill>
          <a:blip r:embed="rId5">
            <a:alphaModFix/>
          </a:blip>
          <a:stretch>
            <a:fillRect/>
          </a:stretch>
        </p:blipFill>
        <p:spPr>
          <a:xfrm>
            <a:off x="3445775" y="1723525"/>
            <a:ext cx="5467676" cy="2872025"/>
          </a:xfrm>
          <a:prstGeom prst="rect">
            <a:avLst/>
          </a:prstGeom>
          <a:noFill/>
          <a:ln>
            <a:noFill/>
          </a:ln>
        </p:spPr>
      </p:pic>
      <p:sp>
        <p:nvSpPr>
          <p:cNvPr id="251" name="Google Shape;251;p29"/>
          <p:cNvSpPr txBox="1"/>
          <p:nvPr/>
        </p:nvSpPr>
        <p:spPr>
          <a:xfrm>
            <a:off x="366195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Detection</a:t>
            </a:r>
            <a:endParaRPr>
              <a:solidFill>
                <a:schemeClr val="lt1"/>
              </a:solidFill>
            </a:endParaRPr>
          </a:p>
        </p:txBody>
      </p:sp>
      <p:sp>
        <p:nvSpPr>
          <p:cNvPr id="252" name="Google Shape;252;p29"/>
          <p:cNvSpPr txBox="1"/>
          <p:nvPr/>
        </p:nvSpPr>
        <p:spPr>
          <a:xfrm>
            <a:off x="6435200" y="1702100"/>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Image Segmentation</a:t>
            </a:r>
            <a:endParaRPr>
              <a:solidFill>
                <a:schemeClr val="lt1"/>
              </a:solidFill>
            </a:endParaRPr>
          </a:p>
        </p:txBody>
      </p:sp>
      <p:sp>
        <p:nvSpPr>
          <p:cNvPr id="253" name="Google Shape;253;p29"/>
          <p:cNvSpPr txBox="1"/>
          <p:nvPr/>
        </p:nvSpPr>
        <p:spPr>
          <a:xfrm>
            <a:off x="366195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Detection</a:t>
            </a:r>
            <a:endParaRPr>
              <a:solidFill>
                <a:schemeClr val="lt1"/>
              </a:solidFill>
            </a:endParaRPr>
          </a:p>
        </p:txBody>
      </p:sp>
      <p:sp>
        <p:nvSpPr>
          <p:cNvPr id="254" name="Google Shape;254;p29"/>
          <p:cNvSpPr txBox="1"/>
          <p:nvPr/>
        </p:nvSpPr>
        <p:spPr>
          <a:xfrm>
            <a:off x="6435200" y="3169775"/>
            <a:ext cx="23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Object Segmentation</a:t>
            </a:r>
            <a:endParaRPr>
              <a:solidFill>
                <a:schemeClr val="lt1"/>
              </a:solidFill>
            </a:endParaRPr>
          </a:p>
        </p:txBody>
      </p:sp>
      <p:pic>
        <p:nvPicPr>
          <p:cNvPr id="255" name="Google Shape;255;p29"/>
          <p:cNvPicPr preferRelativeResize="0"/>
          <p:nvPr/>
        </p:nvPicPr>
        <p:blipFill rotWithShape="1">
          <a:blip r:embed="rId6">
            <a:alphaModFix/>
          </a:blip>
          <a:srcRect b="5817" l="12034" r="12133" t="7490"/>
          <a:stretch/>
        </p:blipFill>
        <p:spPr>
          <a:xfrm>
            <a:off x="4108138" y="2050125"/>
            <a:ext cx="1425827" cy="1043251"/>
          </a:xfrm>
          <a:prstGeom prst="rect">
            <a:avLst/>
          </a:prstGeom>
          <a:noFill/>
          <a:ln>
            <a:noFill/>
          </a:ln>
        </p:spPr>
      </p:pic>
      <p:pic>
        <p:nvPicPr>
          <p:cNvPr id="256" name="Google Shape;256;p29"/>
          <p:cNvPicPr preferRelativeResize="0"/>
          <p:nvPr/>
        </p:nvPicPr>
        <p:blipFill>
          <a:blip r:embed="rId7">
            <a:alphaModFix/>
          </a:blip>
          <a:stretch>
            <a:fillRect/>
          </a:stretch>
        </p:blipFill>
        <p:spPr>
          <a:xfrm>
            <a:off x="6751800" y="3507400"/>
            <a:ext cx="1744000" cy="981000"/>
          </a:xfrm>
          <a:prstGeom prst="rect">
            <a:avLst/>
          </a:prstGeom>
          <a:noFill/>
          <a:ln>
            <a:noFill/>
          </a:ln>
        </p:spPr>
      </p:pic>
      <p:sp>
        <p:nvSpPr>
          <p:cNvPr id="257" name="Google Shape;257;p29"/>
          <p:cNvSpPr/>
          <p:nvPr/>
        </p:nvSpPr>
        <p:spPr>
          <a:xfrm>
            <a:off x="3146900" y="1175700"/>
            <a:ext cx="852300" cy="982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9"/>
          <p:cNvSpPr/>
          <p:nvPr/>
        </p:nvSpPr>
        <p:spPr>
          <a:xfrm>
            <a:off x="8495800" y="3270250"/>
            <a:ext cx="852300" cy="982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9"/>
          <p:cNvSpPr/>
          <p:nvPr/>
        </p:nvSpPr>
        <p:spPr>
          <a:xfrm>
            <a:off x="3206925" y="3270250"/>
            <a:ext cx="802200" cy="775500"/>
          </a:xfrm>
          <a:prstGeom prst="smileyFace">
            <a:avLst>
              <a:gd fmla="val 4653" name="adj"/>
            </a:avLst>
          </a:prstGeom>
          <a:solidFill>
            <a:srgbClr val="00FF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9"/>
          <p:cNvSpPr/>
          <p:nvPr/>
        </p:nvSpPr>
        <p:spPr>
          <a:xfrm>
            <a:off x="314325" y="1723525"/>
            <a:ext cx="2892600" cy="18465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29"/>
          <p:cNvSpPr txBox="1"/>
          <p:nvPr/>
        </p:nvSpPr>
        <p:spPr>
          <a:xfrm>
            <a:off x="537375" y="2771538"/>
            <a:ext cx="244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Detecting the tiles that has a helicopter present</a:t>
            </a:r>
            <a:endParaRPr>
              <a:solidFill>
                <a:schemeClr val="lt1"/>
              </a:solidFill>
            </a:endParaRPr>
          </a:p>
        </p:txBody>
      </p:sp>
      <p:sp>
        <p:nvSpPr>
          <p:cNvPr id="262" name="Google Shape;262;p29"/>
          <p:cNvSpPr/>
          <p:nvPr/>
        </p:nvSpPr>
        <p:spPr>
          <a:xfrm>
            <a:off x="8426600" y="1274075"/>
            <a:ext cx="852300" cy="9825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9"/>
          <p:cNvSpPr txBox="1"/>
          <p:nvPr/>
        </p:nvSpPr>
        <p:spPr>
          <a:xfrm>
            <a:off x="6400550" y="2771550"/>
            <a:ext cx="244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Too many pixels to label :(</a:t>
            </a:r>
            <a:endParaRPr>
              <a:solidFill>
                <a:schemeClr val="lt1"/>
              </a:solidFill>
            </a:endParaRPr>
          </a:p>
        </p:txBody>
      </p:sp>
      <p:pic>
        <p:nvPicPr>
          <p:cNvPr id="264" name="Google Shape;264;p29"/>
          <p:cNvPicPr preferRelativeResize="0"/>
          <p:nvPr/>
        </p:nvPicPr>
        <p:blipFill rotWithShape="1">
          <a:blip r:embed="rId8">
            <a:alphaModFix/>
          </a:blip>
          <a:srcRect b="15911" l="20113" r="5114" t="9422"/>
          <a:stretch/>
        </p:blipFill>
        <p:spPr>
          <a:xfrm>
            <a:off x="7265450" y="2032507"/>
            <a:ext cx="852300" cy="8511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572775" y="137950"/>
            <a:ext cx="741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Most models today use a combination of both!</a:t>
            </a:r>
            <a:endParaRPr sz="1688"/>
          </a:p>
        </p:txBody>
      </p:sp>
      <p:pic>
        <p:nvPicPr>
          <p:cNvPr id="270" name="Google Shape;270;p30"/>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271" name="Google Shape;271;p30"/>
          <p:cNvPicPr preferRelativeResize="0"/>
          <p:nvPr/>
        </p:nvPicPr>
        <p:blipFill>
          <a:blip r:embed="rId4">
            <a:alphaModFix/>
          </a:blip>
          <a:stretch>
            <a:fillRect/>
          </a:stretch>
        </p:blipFill>
        <p:spPr>
          <a:xfrm>
            <a:off x="390850" y="710650"/>
            <a:ext cx="5808226" cy="2378200"/>
          </a:xfrm>
          <a:prstGeom prst="rect">
            <a:avLst/>
          </a:prstGeom>
          <a:noFill/>
          <a:ln cap="flat" cmpd="sng" w="28575">
            <a:solidFill>
              <a:schemeClr val="dk2"/>
            </a:solidFill>
            <a:prstDash val="solid"/>
            <a:round/>
            <a:headEnd len="sm" w="sm" type="none"/>
            <a:tailEnd len="sm" w="sm" type="none"/>
          </a:ln>
        </p:spPr>
      </p:pic>
      <p:pic>
        <p:nvPicPr>
          <p:cNvPr id="272" name="Google Shape;272;p30"/>
          <p:cNvPicPr preferRelativeResize="0"/>
          <p:nvPr/>
        </p:nvPicPr>
        <p:blipFill>
          <a:blip r:embed="rId5">
            <a:alphaModFix/>
          </a:blip>
          <a:stretch>
            <a:fillRect/>
          </a:stretch>
        </p:blipFill>
        <p:spPr>
          <a:xfrm>
            <a:off x="390850" y="3210550"/>
            <a:ext cx="5775652" cy="1681124"/>
          </a:xfrm>
          <a:prstGeom prst="rect">
            <a:avLst/>
          </a:prstGeom>
          <a:noFill/>
          <a:ln cap="flat" cmpd="sng" w="38100">
            <a:solidFill>
              <a:schemeClr val="dk2"/>
            </a:solidFill>
            <a:prstDash val="solid"/>
            <a:round/>
            <a:headEnd len="sm" w="sm" type="none"/>
            <a:tailEnd len="sm" w="sm" type="none"/>
          </a:ln>
        </p:spPr>
      </p:pic>
      <p:sp>
        <p:nvSpPr>
          <p:cNvPr id="273" name="Google Shape;273;p30"/>
          <p:cNvSpPr txBox="1"/>
          <p:nvPr/>
        </p:nvSpPr>
        <p:spPr>
          <a:xfrm>
            <a:off x="6349600" y="1736100"/>
            <a:ext cx="2577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Depending on the application that you intend to create, sometimes object detection is more suitable, while other times </a:t>
            </a:r>
            <a:r>
              <a:rPr lang="en" sz="1100"/>
              <a:t>image segmentation may be more useful!</a:t>
            </a:r>
            <a:endParaRPr sz="1100"/>
          </a:p>
        </p:txBody>
      </p:sp>
      <p:sp>
        <p:nvSpPr>
          <p:cNvPr id="274" name="Google Shape;274;p30"/>
          <p:cNvSpPr txBox="1"/>
          <p:nvPr/>
        </p:nvSpPr>
        <p:spPr>
          <a:xfrm>
            <a:off x="6349600" y="2829550"/>
            <a:ext cx="2680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Both U-Net (image segmentation) and R-CNN (object detection) are considered old technology (both came out around 6-7 years ago), but they serve as the foundation for most modern frameworks today!</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Libraries</a:t>
            </a:r>
            <a:endParaRPr/>
          </a:p>
        </p:txBody>
      </p:sp>
      <p:sp>
        <p:nvSpPr>
          <p:cNvPr id="280" name="Google Shape;280;p31"/>
          <p:cNvSpPr txBox="1"/>
          <p:nvPr>
            <p:ph idx="1" type="body"/>
          </p:nvPr>
        </p:nvSpPr>
        <p:spPr>
          <a:xfrm>
            <a:off x="311700" y="1152475"/>
            <a:ext cx="8520600" cy="227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face it… we are not ML researchers. But that doesn’t mean we cannot “stand on the shoulder of giants”</a:t>
            </a:r>
            <a:endParaRPr/>
          </a:p>
          <a:p>
            <a:pPr indent="-342900" lvl="0" marL="457200" rtl="0" algn="l">
              <a:spcBef>
                <a:spcPts val="0"/>
              </a:spcBef>
              <a:spcAft>
                <a:spcPts val="0"/>
              </a:spcAft>
              <a:buSzPts val="1800"/>
              <a:buChar char="-"/>
            </a:pPr>
            <a:r>
              <a:rPr lang="en"/>
              <a:t>YOLO v8 by Ultralytics</a:t>
            </a:r>
            <a:endParaRPr/>
          </a:p>
          <a:p>
            <a:pPr indent="-317500" lvl="1" marL="914400" rtl="0" algn="l">
              <a:spcBef>
                <a:spcPts val="0"/>
              </a:spcBef>
              <a:spcAft>
                <a:spcPts val="0"/>
              </a:spcAft>
              <a:buSzPts val="1400"/>
              <a:buChar char="-"/>
            </a:pPr>
            <a:r>
              <a:rPr lang="en"/>
              <a:t>Demo: </a:t>
            </a:r>
            <a:r>
              <a:rPr lang="en" u="sng">
                <a:solidFill>
                  <a:schemeClr val="hlink"/>
                </a:solidFill>
                <a:hlinkClick r:id="rId3"/>
              </a:rPr>
              <a:t>https://yolov8.com/</a:t>
            </a:r>
            <a:endParaRPr/>
          </a:p>
          <a:p>
            <a:pPr indent="-342900" lvl="0" marL="457200" rtl="0" algn="l">
              <a:spcBef>
                <a:spcPts val="0"/>
              </a:spcBef>
              <a:spcAft>
                <a:spcPts val="0"/>
              </a:spcAft>
              <a:buSzPts val="1800"/>
              <a:buChar char="-"/>
            </a:pPr>
            <a:r>
              <a:rPr lang="en"/>
              <a:t>Segment Anything Model (SAM) by </a:t>
            </a:r>
            <a:r>
              <a:rPr lang="en" strike="sngStrike"/>
              <a:t>Facebook</a:t>
            </a:r>
            <a:r>
              <a:rPr lang="en"/>
              <a:t> </a:t>
            </a:r>
            <a:r>
              <a:rPr lang="en"/>
              <a:t>Meta</a:t>
            </a:r>
            <a:r>
              <a:rPr lang="en"/>
              <a:t>:</a:t>
            </a:r>
            <a:endParaRPr/>
          </a:p>
          <a:p>
            <a:pPr indent="-317500" lvl="1" marL="914400" rtl="0" algn="l">
              <a:spcBef>
                <a:spcPts val="0"/>
              </a:spcBef>
              <a:spcAft>
                <a:spcPts val="0"/>
              </a:spcAft>
              <a:buSzPts val="1400"/>
              <a:buChar char="-"/>
            </a:pPr>
            <a:r>
              <a:rPr lang="en"/>
              <a:t>Demo: </a:t>
            </a:r>
            <a:r>
              <a:rPr lang="en" u="sng">
                <a:solidFill>
                  <a:schemeClr val="hlink"/>
                </a:solidFill>
                <a:hlinkClick r:id="rId4"/>
              </a:rPr>
              <a:t>https://segment-anything.com/</a:t>
            </a:r>
            <a:endParaRPr b="1" strike="sngStrike"/>
          </a:p>
        </p:txBody>
      </p:sp>
      <p:pic>
        <p:nvPicPr>
          <p:cNvPr id="281" name="Google Shape;281;p31"/>
          <p:cNvPicPr preferRelativeResize="0"/>
          <p:nvPr/>
        </p:nvPicPr>
        <p:blipFill>
          <a:blip r:embed="rId5">
            <a:alphaModFix/>
          </a:blip>
          <a:stretch>
            <a:fillRect/>
          </a:stretch>
        </p:blipFill>
        <p:spPr>
          <a:xfrm>
            <a:off x="7983075" y="83539"/>
            <a:ext cx="1085650" cy="45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endParaRPr/>
          </a:p>
        </p:txBody>
      </p:sp>
      <p:sp>
        <p:nvSpPr>
          <p:cNvPr id="63" name="Google Shape;63;p14"/>
          <p:cNvSpPr txBox="1"/>
          <p:nvPr>
            <p:ph idx="1" type="body"/>
          </p:nvPr>
        </p:nvSpPr>
        <p:spPr>
          <a:xfrm>
            <a:off x="311700" y="1152475"/>
            <a:ext cx="8520600" cy="361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Image Segmentation?</a:t>
            </a:r>
            <a:endParaRPr/>
          </a:p>
          <a:p>
            <a:pPr indent="-317500" lvl="1" marL="914400" rtl="0" algn="l">
              <a:spcBef>
                <a:spcPts val="0"/>
              </a:spcBef>
              <a:spcAft>
                <a:spcPts val="0"/>
              </a:spcAft>
              <a:buSzPts val="1400"/>
              <a:buChar char="-"/>
            </a:pPr>
            <a:r>
              <a:rPr lang="en"/>
              <a:t>Details</a:t>
            </a:r>
            <a:endParaRPr/>
          </a:p>
          <a:p>
            <a:pPr indent="-317500" lvl="1" marL="914400" rtl="0" algn="l">
              <a:spcBef>
                <a:spcPts val="0"/>
              </a:spcBef>
              <a:spcAft>
                <a:spcPts val="0"/>
              </a:spcAft>
              <a:buSzPts val="1400"/>
              <a:buChar char="-"/>
            </a:pPr>
            <a:r>
              <a:rPr lang="en"/>
              <a:t>Examples</a:t>
            </a:r>
            <a:endParaRPr/>
          </a:p>
          <a:p>
            <a:pPr indent="-342900" lvl="0" marL="457200" rtl="0" algn="l">
              <a:spcBef>
                <a:spcPts val="0"/>
              </a:spcBef>
              <a:spcAft>
                <a:spcPts val="0"/>
              </a:spcAft>
              <a:buSzPts val="1800"/>
              <a:buChar char="-"/>
            </a:pPr>
            <a:r>
              <a:rPr lang="en"/>
              <a:t>How about Object Detection?</a:t>
            </a:r>
            <a:endParaRPr/>
          </a:p>
          <a:p>
            <a:pPr indent="-317500" lvl="1" marL="914400" rtl="0" algn="l">
              <a:spcBef>
                <a:spcPts val="0"/>
              </a:spcBef>
              <a:spcAft>
                <a:spcPts val="0"/>
              </a:spcAft>
              <a:buSzPts val="1400"/>
              <a:buChar char="-"/>
            </a:pPr>
            <a:r>
              <a:rPr lang="en"/>
              <a:t>Details</a:t>
            </a:r>
            <a:endParaRPr/>
          </a:p>
          <a:p>
            <a:pPr indent="-317500" lvl="1" marL="914400" rtl="0" algn="l">
              <a:spcBef>
                <a:spcPts val="0"/>
              </a:spcBef>
              <a:spcAft>
                <a:spcPts val="0"/>
              </a:spcAft>
              <a:buSzPts val="1400"/>
              <a:buChar char="-"/>
            </a:pPr>
            <a:r>
              <a:rPr lang="en"/>
              <a:t>Examples</a:t>
            </a:r>
            <a:endParaRPr/>
          </a:p>
          <a:p>
            <a:pPr indent="-342900" lvl="0" marL="457200" rtl="0" algn="l">
              <a:spcBef>
                <a:spcPts val="0"/>
              </a:spcBef>
              <a:spcAft>
                <a:spcPts val="0"/>
              </a:spcAft>
              <a:buSzPts val="1800"/>
              <a:buChar char="-"/>
            </a:pPr>
            <a:r>
              <a:rPr lang="en"/>
              <a:t>How they actually work</a:t>
            </a:r>
            <a:endParaRPr/>
          </a:p>
          <a:p>
            <a:pPr indent="-317500" lvl="1" marL="914400" rtl="0" algn="l">
              <a:spcBef>
                <a:spcPts val="0"/>
              </a:spcBef>
              <a:spcAft>
                <a:spcPts val="0"/>
              </a:spcAft>
              <a:buSzPts val="1400"/>
              <a:buChar char="-"/>
            </a:pPr>
            <a:r>
              <a:rPr lang="en"/>
              <a:t>RNN/CNN Basics</a:t>
            </a:r>
            <a:endParaRPr/>
          </a:p>
          <a:p>
            <a:pPr indent="-342900" lvl="0" marL="457200" rtl="0" algn="l">
              <a:spcBef>
                <a:spcPts val="0"/>
              </a:spcBef>
              <a:spcAft>
                <a:spcPts val="0"/>
              </a:spcAft>
              <a:buSzPts val="1800"/>
              <a:buChar char="-"/>
            </a:pPr>
            <a:r>
              <a:rPr lang="en"/>
              <a:t>Image Segmentation Libraries</a:t>
            </a:r>
            <a:endParaRPr/>
          </a:p>
          <a:p>
            <a:pPr indent="-317500" lvl="1" marL="914400" rtl="0" algn="l">
              <a:spcBef>
                <a:spcPts val="0"/>
              </a:spcBef>
              <a:spcAft>
                <a:spcPts val="0"/>
              </a:spcAft>
              <a:buSzPts val="1400"/>
              <a:buChar char="-"/>
            </a:pPr>
            <a:r>
              <a:rPr lang="en"/>
              <a:t>SAM (Segment Anything Model)</a:t>
            </a:r>
            <a:endParaRPr/>
          </a:p>
          <a:p>
            <a:pPr indent="-342900" lvl="0" marL="457200" rtl="0" algn="l">
              <a:spcBef>
                <a:spcPts val="0"/>
              </a:spcBef>
              <a:spcAft>
                <a:spcPts val="0"/>
              </a:spcAft>
              <a:buSzPts val="1800"/>
              <a:buChar char="-"/>
            </a:pPr>
            <a:r>
              <a:rPr lang="en"/>
              <a:t>Object Detection Libraries</a:t>
            </a:r>
            <a:endParaRPr/>
          </a:p>
          <a:p>
            <a:pPr indent="-317500" lvl="1" marL="914400" rtl="0" algn="l">
              <a:spcBef>
                <a:spcPts val="0"/>
              </a:spcBef>
              <a:spcAft>
                <a:spcPts val="0"/>
              </a:spcAft>
              <a:buSzPts val="1400"/>
              <a:buChar char="-"/>
            </a:pPr>
            <a:r>
              <a:rPr lang="en"/>
              <a:t>YOLO (You Only Look Once)</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7983075" y="83539"/>
            <a:ext cx="1085650" cy="45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Segmentation &amp; Detection QR Codes</a:t>
            </a:r>
            <a:endParaRPr/>
          </a:p>
        </p:txBody>
      </p:sp>
      <p:sp>
        <p:nvSpPr>
          <p:cNvPr id="287" name="Google Shape;287;p32"/>
          <p:cNvSpPr txBox="1"/>
          <p:nvPr/>
        </p:nvSpPr>
        <p:spPr>
          <a:xfrm>
            <a:off x="2035075" y="1098388"/>
            <a:ext cx="38727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MLDA Handbook</a:t>
            </a:r>
            <a:endParaRPr b="1" sz="1800">
              <a:solidFill>
                <a:schemeClr val="dk2"/>
              </a:solidFill>
            </a:endParaRPr>
          </a:p>
          <a:p>
            <a:pPr indent="0" lvl="0" marL="0" rtl="0" algn="l">
              <a:spcBef>
                <a:spcPts val="0"/>
              </a:spcBef>
              <a:spcAft>
                <a:spcPts val="0"/>
              </a:spcAft>
              <a:buNone/>
            </a:pPr>
            <a:r>
              <a:rPr lang="en" sz="1100" u="sng">
                <a:solidFill>
                  <a:schemeClr val="hlink"/>
                </a:solidFill>
                <a:hlinkClick r:id="rId3"/>
              </a:rPr>
              <a:t>https://docs.google.com/spreadsheets/d/1xPrLgY6E_iNN2R0jU0MEf8N75Xcn5FIM--ruNihjrqU/edit#gid=1925502567</a:t>
            </a:r>
            <a:r>
              <a:rPr lang="en" sz="1100">
                <a:solidFill>
                  <a:schemeClr val="dk2"/>
                </a:solidFill>
              </a:rPr>
              <a:t> </a:t>
            </a:r>
            <a:endParaRPr sz="1100">
              <a:solidFill>
                <a:schemeClr val="dk2"/>
              </a:solidFill>
            </a:endParaRPr>
          </a:p>
        </p:txBody>
      </p:sp>
      <p:pic>
        <p:nvPicPr>
          <p:cNvPr id="288" name="Google Shape;288;p32"/>
          <p:cNvPicPr preferRelativeResize="0"/>
          <p:nvPr/>
        </p:nvPicPr>
        <p:blipFill>
          <a:blip r:embed="rId4">
            <a:alphaModFix/>
          </a:blip>
          <a:stretch>
            <a:fillRect/>
          </a:stretch>
        </p:blipFill>
        <p:spPr>
          <a:xfrm>
            <a:off x="114175" y="1098400"/>
            <a:ext cx="1958450" cy="1958450"/>
          </a:xfrm>
          <a:prstGeom prst="rect">
            <a:avLst/>
          </a:prstGeom>
          <a:noFill/>
          <a:ln>
            <a:noFill/>
          </a:ln>
        </p:spPr>
      </p:pic>
      <p:sp>
        <p:nvSpPr>
          <p:cNvPr id="289" name="Google Shape;289;p32"/>
          <p:cNvSpPr txBox="1"/>
          <p:nvPr/>
        </p:nvSpPr>
        <p:spPr>
          <a:xfrm>
            <a:off x="3758450" y="1959075"/>
            <a:ext cx="2884500" cy="78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2"/>
                </a:solidFill>
              </a:rPr>
              <a:t>LEARNOVA Playlist</a:t>
            </a:r>
            <a:endParaRPr b="1" sz="1800">
              <a:solidFill>
                <a:schemeClr val="dk2"/>
              </a:solidFill>
            </a:endParaRPr>
          </a:p>
          <a:p>
            <a:pPr indent="0" lvl="0" marL="0" rtl="0" algn="r">
              <a:spcBef>
                <a:spcPts val="0"/>
              </a:spcBef>
              <a:spcAft>
                <a:spcPts val="0"/>
              </a:spcAft>
              <a:buNone/>
            </a:pPr>
            <a:r>
              <a:rPr lang="en" sz="1100" u="sng">
                <a:solidFill>
                  <a:schemeClr val="hlink"/>
                </a:solidFill>
                <a:hlinkClick r:id="rId5"/>
              </a:rPr>
              <a:t>https://www.youtube.com/playlist?list=PLXpIV63PRtvXM5I-6Fv9Z1s3tXV91n636</a:t>
            </a:r>
            <a:r>
              <a:rPr lang="en" sz="1100">
                <a:solidFill>
                  <a:schemeClr val="dk2"/>
                </a:solidFill>
              </a:rPr>
              <a:t> </a:t>
            </a:r>
            <a:endParaRPr sz="1100">
              <a:solidFill>
                <a:schemeClr val="dk2"/>
              </a:solidFill>
            </a:endParaRPr>
          </a:p>
        </p:txBody>
      </p:sp>
      <p:pic>
        <p:nvPicPr>
          <p:cNvPr id="290" name="Google Shape;290;p32"/>
          <p:cNvPicPr preferRelativeResize="0"/>
          <p:nvPr/>
        </p:nvPicPr>
        <p:blipFill>
          <a:blip r:embed="rId6">
            <a:alphaModFix/>
          </a:blip>
          <a:stretch>
            <a:fillRect/>
          </a:stretch>
        </p:blipFill>
        <p:spPr>
          <a:xfrm>
            <a:off x="6618350" y="1139675"/>
            <a:ext cx="1875926" cy="1875900"/>
          </a:xfrm>
          <a:prstGeom prst="rect">
            <a:avLst/>
          </a:prstGeom>
          <a:noFill/>
          <a:ln>
            <a:noFill/>
          </a:ln>
        </p:spPr>
      </p:pic>
      <p:sp>
        <p:nvSpPr>
          <p:cNvPr id="291" name="Google Shape;291;p32"/>
          <p:cNvSpPr txBox="1"/>
          <p:nvPr/>
        </p:nvSpPr>
        <p:spPr>
          <a:xfrm>
            <a:off x="4316450" y="3781300"/>
            <a:ext cx="2326500" cy="106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2"/>
                </a:solidFill>
              </a:rPr>
              <a:t>Feedback </a:t>
            </a:r>
            <a:r>
              <a:rPr lang="en" sz="1800" u="sng">
                <a:solidFill>
                  <a:schemeClr val="hlink"/>
                </a:solidFill>
                <a:hlinkClick r:id="rId7"/>
              </a:rPr>
              <a:t>https://forms.gle/ee8EGutQaYjTmiwSA</a:t>
            </a:r>
            <a:r>
              <a:rPr lang="en" sz="1800">
                <a:solidFill>
                  <a:schemeClr val="dk2"/>
                </a:solidFill>
              </a:rPr>
              <a:t>  </a:t>
            </a:r>
            <a:endParaRPr sz="1800">
              <a:solidFill>
                <a:schemeClr val="dk2"/>
              </a:solidFill>
            </a:endParaRPr>
          </a:p>
        </p:txBody>
      </p:sp>
      <p:sp>
        <p:nvSpPr>
          <p:cNvPr id="292" name="Google Shape;292;p32"/>
          <p:cNvSpPr txBox="1"/>
          <p:nvPr/>
        </p:nvSpPr>
        <p:spPr>
          <a:xfrm>
            <a:off x="2035075" y="3255550"/>
            <a:ext cx="2326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Quiz</a:t>
            </a:r>
            <a:endParaRPr b="1" sz="1800">
              <a:solidFill>
                <a:schemeClr val="dk2"/>
              </a:solidFill>
            </a:endParaRPr>
          </a:p>
          <a:p>
            <a:pPr indent="0" lvl="0" marL="0" rtl="0" algn="l">
              <a:spcBef>
                <a:spcPts val="0"/>
              </a:spcBef>
              <a:spcAft>
                <a:spcPts val="0"/>
              </a:spcAft>
              <a:buNone/>
            </a:pPr>
            <a:r>
              <a:rPr lang="en" sz="1800" u="sng">
                <a:solidFill>
                  <a:schemeClr val="hlink"/>
                </a:solidFill>
                <a:hlinkClick r:id="rId8"/>
              </a:rPr>
              <a:t>https://forms.gle/GuoFo67PnsTEJNPv8</a:t>
            </a:r>
            <a:r>
              <a:rPr lang="en" sz="1800">
                <a:solidFill>
                  <a:schemeClr val="dk2"/>
                </a:solidFill>
              </a:rPr>
              <a:t> </a:t>
            </a:r>
            <a:endParaRPr sz="1800">
              <a:solidFill>
                <a:schemeClr val="dk2"/>
              </a:solidFill>
            </a:endParaRPr>
          </a:p>
        </p:txBody>
      </p:sp>
      <p:pic>
        <p:nvPicPr>
          <p:cNvPr id="293" name="Google Shape;293;p32"/>
          <p:cNvPicPr preferRelativeResize="0"/>
          <p:nvPr/>
        </p:nvPicPr>
        <p:blipFill>
          <a:blip r:embed="rId9">
            <a:alphaModFix/>
          </a:blip>
          <a:stretch>
            <a:fillRect/>
          </a:stretch>
        </p:blipFill>
        <p:spPr>
          <a:xfrm>
            <a:off x="6795350" y="3167975"/>
            <a:ext cx="1823125" cy="1823125"/>
          </a:xfrm>
          <a:prstGeom prst="rect">
            <a:avLst/>
          </a:prstGeom>
          <a:noFill/>
          <a:ln>
            <a:noFill/>
          </a:ln>
        </p:spPr>
      </p:pic>
      <p:pic>
        <p:nvPicPr>
          <p:cNvPr id="294" name="Google Shape;294;p32"/>
          <p:cNvPicPr preferRelativeResize="0"/>
          <p:nvPr/>
        </p:nvPicPr>
        <p:blipFill>
          <a:blip r:embed="rId10">
            <a:alphaModFix/>
          </a:blip>
          <a:stretch>
            <a:fillRect/>
          </a:stretch>
        </p:blipFill>
        <p:spPr>
          <a:xfrm>
            <a:off x="152400" y="3209250"/>
            <a:ext cx="1730275" cy="173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16425"/>
            <a:ext cx="709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Image Segmentation?</a:t>
            </a:r>
            <a:endParaRPr/>
          </a:p>
        </p:txBody>
      </p:sp>
      <p:sp>
        <p:nvSpPr>
          <p:cNvPr id="70" name="Google Shape;70;p15"/>
          <p:cNvSpPr txBox="1"/>
          <p:nvPr>
            <p:ph idx="1" type="body"/>
          </p:nvPr>
        </p:nvSpPr>
        <p:spPr>
          <a:xfrm>
            <a:off x="311700" y="1152475"/>
            <a:ext cx="8520600" cy="70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Segmentation is the process of partitioning an image or video into </a:t>
            </a:r>
            <a:r>
              <a:rPr b="1" lang="en" sz="1135">
                <a:solidFill>
                  <a:schemeClr val="dk1"/>
                </a:solidFill>
              </a:rPr>
              <a:t>meaningful regions</a:t>
            </a:r>
            <a:r>
              <a:rPr lang="en" sz="1135">
                <a:solidFill>
                  <a:schemeClr val="dk1"/>
                </a:solidFill>
              </a:rPr>
              <a:t> to identify and differentiate objects or regions of interest.</a:t>
            </a:r>
            <a:endParaRPr sz="1135">
              <a:solidFill>
                <a:schemeClr val="dk1"/>
              </a:solidFill>
            </a:endParaRPr>
          </a:p>
        </p:txBody>
      </p:sp>
      <p:sp>
        <p:nvSpPr>
          <p:cNvPr id="71" name="Google Shape;71;p15"/>
          <p:cNvSpPr txBox="1"/>
          <p:nvPr/>
        </p:nvSpPr>
        <p:spPr>
          <a:xfrm>
            <a:off x="5567525" y="4339550"/>
            <a:ext cx="285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Different types of Segmentation</a:t>
            </a:r>
            <a:endParaRPr/>
          </a:p>
        </p:txBody>
      </p:sp>
      <p:sp>
        <p:nvSpPr>
          <p:cNvPr id="72" name="Google Shape;72;p15"/>
          <p:cNvSpPr txBox="1"/>
          <p:nvPr/>
        </p:nvSpPr>
        <p:spPr>
          <a:xfrm>
            <a:off x="743488" y="4339550"/>
            <a:ext cx="352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Partitioning an street into distinct areas</a:t>
            </a:r>
            <a:endParaRPr/>
          </a:p>
        </p:txBody>
      </p:sp>
      <p:pic>
        <p:nvPicPr>
          <p:cNvPr id="73" name="Google Shape;73;p15"/>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74" name="Google Shape;74;p15"/>
          <p:cNvPicPr preferRelativeResize="0"/>
          <p:nvPr/>
        </p:nvPicPr>
        <p:blipFill>
          <a:blip r:embed="rId4">
            <a:alphaModFix/>
          </a:blip>
          <a:stretch>
            <a:fillRect/>
          </a:stretch>
        </p:blipFill>
        <p:spPr>
          <a:xfrm>
            <a:off x="547300" y="1854775"/>
            <a:ext cx="3920101" cy="2134700"/>
          </a:xfrm>
          <a:prstGeom prst="rect">
            <a:avLst/>
          </a:prstGeom>
          <a:noFill/>
          <a:ln>
            <a:noFill/>
          </a:ln>
        </p:spPr>
      </p:pic>
      <p:pic>
        <p:nvPicPr>
          <p:cNvPr id="75" name="Google Shape;75;p15"/>
          <p:cNvPicPr preferRelativeResize="0"/>
          <p:nvPr/>
        </p:nvPicPr>
        <p:blipFill>
          <a:blip r:embed="rId5">
            <a:alphaModFix/>
          </a:blip>
          <a:stretch>
            <a:fillRect/>
          </a:stretch>
        </p:blipFill>
        <p:spPr>
          <a:xfrm>
            <a:off x="5397673" y="1648775"/>
            <a:ext cx="3024952" cy="2566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416825" y="4480575"/>
            <a:ext cx="834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Real world example of Image Segmentation (my current robotics URECA project). Try to notice the different regions (both 3D and 2D!) and how they relate to the actual image in the top left corner.</a:t>
            </a:r>
            <a:endParaRPr/>
          </a:p>
        </p:txBody>
      </p:sp>
      <p:pic>
        <p:nvPicPr>
          <p:cNvPr id="81" name="Google Shape;81;p16"/>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82" name="Google Shape;82;p16" title="segmentation.mp4">
            <a:hlinkClick r:id="rId4"/>
          </p:cNvPr>
          <p:cNvPicPr preferRelativeResize="0"/>
          <p:nvPr/>
        </p:nvPicPr>
        <p:blipFill>
          <a:blip r:embed="rId5">
            <a:alphaModFix/>
          </a:blip>
          <a:stretch>
            <a:fillRect/>
          </a:stretch>
        </p:blipFill>
        <p:spPr>
          <a:xfrm>
            <a:off x="1183874" y="159975"/>
            <a:ext cx="6301100" cy="415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Segmentation Theory!</a:t>
            </a:r>
            <a:endParaRPr sz="1688"/>
          </a:p>
        </p:txBody>
      </p:sp>
      <p:pic>
        <p:nvPicPr>
          <p:cNvPr id="88" name="Google Shape;88;p17"/>
          <p:cNvPicPr preferRelativeResize="0"/>
          <p:nvPr/>
        </p:nvPicPr>
        <p:blipFill>
          <a:blip r:embed="rId3">
            <a:alphaModFix/>
          </a:blip>
          <a:stretch>
            <a:fillRect/>
          </a:stretch>
        </p:blipFill>
        <p:spPr>
          <a:xfrm>
            <a:off x="7983075" y="83539"/>
            <a:ext cx="1085650" cy="450600"/>
          </a:xfrm>
          <a:prstGeom prst="rect">
            <a:avLst/>
          </a:prstGeom>
          <a:noFill/>
          <a:ln>
            <a:noFill/>
          </a:ln>
        </p:spPr>
      </p:pic>
      <p:sp>
        <p:nvSpPr>
          <p:cNvPr id="89" name="Google Shape;89;p17"/>
          <p:cNvSpPr txBox="1"/>
          <p:nvPr>
            <p:ph idx="1" type="body"/>
          </p:nvPr>
        </p:nvSpPr>
        <p:spPr>
          <a:xfrm>
            <a:off x="167300" y="1152475"/>
            <a:ext cx="86649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One commonly used architecture is called U-Net (due to its characteristic shape). The starting image is downsampled (contracted) towards the “bottom” of the U-Net, and then it gets “expanded” during upsampling, resulting in a final output of pixels within a region</a:t>
            </a:r>
            <a:endParaRPr sz="1135">
              <a:solidFill>
                <a:schemeClr val="dk1"/>
              </a:solidFill>
            </a:endParaRPr>
          </a:p>
        </p:txBody>
      </p:sp>
      <p:pic>
        <p:nvPicPr>
          <p:cNvPr id="90" name="Google Shape;90;p17"/>
          <p:cNvPicPr preferRelativeResize="0"/>
          <p:nvPr/>
        </p:nvPicPr>
        <p:blipFill>
          <a:blip r:embed="rId4">
            <a:alphaModFix/>
          </a:blip>
          <a:stretch>
            <a:fillRect/>
          </a:stretch>
        </p:blipFill>
        <p:spPr>
          <a:xfrm>
            <a:off x="2932547" y="1863275"/>
            <a:ext cx="4013225" cy="3028175"/>
          </a:xfrm>
          <a:prstGeom prst="rect">
            <a:avLst/>
          </a:prstGeom>
          <a:noFill/>
          <a:ln cap="flat" cmpd="sng" w="9525">
            <a:solidFill>
              <a:schemeClr val="dk2"/>
            </a:solidFill>
            <a:prstDash val="solid"/>
            <a:round/>
            <a:headEnd len="sm" w="sm" type="none"/>
            <a:tailEnd len="sm" w="sm" type="none"/>
          </a:ln>
        </p:spPr>
      </p:pic>
      <p:pic>
        <p:nvPicPr>
          <p:cNvPr id="91" name="Google Shape;91;p17"/>
          <p:cNvPicPr preferRelativeResize="0"/>
          <p:nvPr/>
        </p:nvPicPr>
        <p:blipFill rotWithShape="1">
          <a:blip r:embed="rId5">
            <a:alphaModFix/>
          </a:blip>
          <a:srcRect b="0" l="49728" r="0" t="0"/>
          <a:stretch/>
        </p:blipFill>
        <p:spPr>
          <a:xfrm>
            <a:off x="7219432" y="1760824"/>
            <a:ext cx="1531067" cy="1173551"/>
          </a:xfrm>
          <a:prstGeom prst="rect">
            <a:avLst/>
          </a:prstGeom>
          <a:noFill/>
          <a:ln cap="flat" cmpd="sng" w="9525">
            <a:solidFill>
              <a:schemeClr val="dk2"/>
            </a:solidFill>
            <a:prstDash val="solid"/>
            <a:round/>
            <a:headEnd len="sm" w="sm" type="none"/>
            <a:tailEnd len="sm" w="sm" type="none"/>
          </a:ln>
        </p:spPr>
      </p:pic>
      <p:pic>
        <p:nvPicPr>
          <p:cNvPr id="92" name="Google Shape;92;p17"/>
          <p:cNvPicPr preferRelativeResize="0"/>
          <p:nvPr/>
        </p:nvPicPr>
        <p:blipFill rotWithShape="1">
          <a:blip r:embed="rId5">
            <a:alphaModFix/>
          </a:blip>
          <a:srcRect b="0" l="0" r="50499" t="0"/>
          <a:stretch/>
        </p:blipFill>
        <p:spPr>
          <a:xfrm>
            <a:off x="1286374" y="1760825"/>
            <a:ext cx="1372526" cy="1068526"/>
          </a:xfrm>
          <a:prstGeom prst="rect">
            <a:avLst/>
          </a:prstGeom>
          <a:noFill/>
          <a:ln cap="flat" cmpd="sng" w="9525">
            <a:solidFill>
              <a:schemeClr val="dk2"/>
            </a:solidFill>
            <a:prstDash val="solid"/>
            <a:round/>
            <a:headEnd len="sm" w="sm" type="none"/>
            <a:tailEnd len="sm" w="sm" type="none"/>
          </a:ln>
        </p:spPr>
      </p:pic>
      <p:pic>
        <p:nvPicPr>
          <p:cNvPr id="93" name="Google Shape;93;p17"/>
          <p:cNvPicPr preferRelativeResize="0"/>
          <p:nvPr/>
        </p:nvPicPr>
        <p:blipFill>
          <a:blip r:embed="rId6">
            <a:alphaModFix/>
          </a:blip>
          <a:stretch>
            <a:fillRect/>
          </a:stretch>
        </p:blipFill>
        <p:spPr>
          <a:xfrm>
            <a:off x="4529925" y="4277950"/>
            <a:ext cx="415100" cy="332075"/>
          </a:xfrm>
          <a:prstGeom prst="rect">
            <a:avLst/>
          </a:prstGeom>
          <a:noFill/>
          <a:ln>
            <a:noFill/>
          </a:ln>
        </p:spPr>
      </p:pic>
      <p:sp>
        <p:nvSpPr>
          <p:cNvPr id="94" name="Google Shape;94;p17"/>
          <p:cNvSpPr txBox="1"/>
          <p:nvPr/>
        </p:nvSpPr>
        <p:spPr>
          <a:xfrm>
            <a:off x="1125288" y="2934375"/>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Original Image</a:t>
            </a:r>
            <a:endParaRPr sz="1200"/>
          </a:p>
        </p:txBody>
      </p:sp>
      <p:sp>
        <p:nvSpPr>
          <p:cNvPr id="95" name="Google Shape;95;p17"/>
          <p:cNvSpPr txBox="1"/>
          <p:nvPr/>
        </p:nvSpPr>
        <p:spPr>
          <a:xfrm>
            <a:off x="7137600" y="3051100"/>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Image</a:t>
            </a:r>
            <a:endParaRPr sz="1200"/>
          </a:p>
        </p:txBody>
      </p:sp>
      <p:sp>
        <p:nvSpPr>
          <p:cNvPr id="96" name="Google Shape;96;p17"/>
          <p:cNvSpPr txBox="1"/>
          <p:nvPr/>
        </p:nvSpPr>
        <p:spPr>
          <a:xfrm>
            <a:off x="3963413" y="4557825"/>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Intermediate Image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Segmentation Theory!</a:t>
            </a:r>
            <a:endParaRPr sz="1688"/>
          </a:p>
        </p:txBody>
      </p:sp>
      <p:pic>
        <p:nvPicPr>
          <p:cNvPr id="102" name="Google Shape;102;p18"/>
          <p:cNvPicPr preferRelativeResize="0"/>
          <p:nvPr/>
        </p:nvPicPr>
        <p:blipFill>
          <a:blip r:embed="rId3">
            <a:alphaModFix/>
          </a:blip>
          <a:stretch>
            <a:fillRect/>
          </a:stretch>
        </p:blipFill>
        <p:spPr>
          <a:xfrm>
            <a:off x="7983075" y="83539"/>
            <a:ext cx="1085650" cy="450600"/>
          </a:xfrm>
          <a:prstGeom prst="rect">
            <a:avLst/>
          </a:prstGeom>
          <a:noFill/>
          <a:ln>
            <a:noFill/>
          </a:ln>
        </p:spPr>
      </p:pic>
      <p:sp>
        <p:nvSpPr>
          <p:cNvPr id="103" name="Google Shape;103;p18"/>
          <p:cNvSpPr txBox="1"/>
          <p:nvPr>
            <p:ph idx="1" type="body"/>
          </p:nvPr>
        </p:nvSpPr>
        <p:spPr>
          <a:xfrm>
            <a:off x="167300" y="1152475"/>
            <a:ext cx="86649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One commonly used architecture is called U-Net (due to its characteristic shape). The starting image is downsampled (contracted) towards the “bottom” of the U-Net, and then it gets “expanded” during upsampling, resulting in a final output of pixels within a region</a:t>
            </a:r>
            <a:endParaRPr sz="1135">
              <a:solidFill>
                <a:schemeClr val="dk1"/>
              </a:solidFill>
            </a:endParaRPr>
          </a:p>
        </p:txBody>
      </p:sp>
      <p:pic>
        <p:nvPicPr>
          <p:cNvPr id="104" name="Google Shape;104;p18"/>
          <p:cNvPicPr preferRelativeResize="0"/>
          <p:nvPr/>
        </p:nvPicPr>
        <p:blipFill>
          <a:blip r:embed="rId4">
            <a:alphaModFix/>
          </a:blip>
          <a:stretch>
            <a:fillRect/>
          </a:stretch>
        </p:blipFill>
        <p:spPr>
          <a:xfrm>
            <a:off x="2932547" y="1863275"/>
            <a:ext cx="4013225" cy="3028175"/>
          </a:xfrm>
          <a:prstGeom prst="rect">
            <a:avLst/>
          </a:prstGeom>
          <a:noFill/>
          <a:ln cap="flat" cmpd="sng" w="9525">
            <a:solidFill>
              <a:schemeClr val="dk2"/>
            </a:solidFill>
            <a:prstDash val="solid"/>
            <a:round/>
            <a:headEnd len="sm" w="sm" type="none"/>
            <a:tailEnd len="sm" w="sm" type="none"/>
          </a:ln>
        </p:spPr>
      </p:pic>
      <p:pic>
        <p:nvPicPr>
          <p:cNvPr id="105" name="Google Shape;105;p18"/>
          <p:cNvPicPr preferRelativeResize="0"/>
          <p:nvPr/>
        </p:nvPicPr>
        <p:blipFill rotWithShape="1">
          <a:blip r:embed="rId5">
            <a:alphaModFix/>
          </a:blip>
          <a:srcRect b="0" l="49728" r="0" t="0"/>
          <a:stretch/>
        </p:blipFill>
        <p:spPr>
          <a:xfrm>
            <a:off x="7219432" y="1760824"/>
            <a:ext cx="1531067" cy="1173551"/>
          </a:xfrm>
          <a:prstGeom prst="rect">
            <a:avLst/>
          </a:prstGeom>
          <a:noFill/>
          <a:ln cap="flat" cmpd="sng" w="9525">
            <a:solidFill>
              <a:schemeClr val="dk2"/>
            </a:solidFill>
            <a:prstDash val="solid"/>
            <a:round/>
            <a:headEnd len="sm" w="sm" type="none"/>
            <a:tailEnd len="sm" w="sm" type="none"/>
          </a:ln>
        </p:spPr>
      </p:pic>
      <p:pic>
        <p:nvPicPr>
          <p:cNvPr id="106" name="Google Shape;106;p18"/>
          <p:cNvPicPr preferRelativeResize="0"/>
          <p:nvPr/>
        </p:nvPicPr>
        <p:blipFill rotWithShape="1">
          <a:blip r:embed="rId5">
            <a:alphaModFix/>
          </a:blip>
          <a:srcRect b="0" l="0" r="50499" t="0"/>
          <a:stretch/>
        </p:blipFill>
        <p:spPr>
          <a:xfrm>
            <a:off x="1286374" y="1760825"/>
            <a:ext cx="1372526" cy="1068526"/>
          </a:xfrm>
          <a:prstGeom prst="rect">
            <a:avLst/>
          </a:prstGeom>
          <a:noFill/>
          <a:ln cap="flat" cmpd="sng" w="9525">
            <a:solidFill>
              <a:schemeClr val="dk2"/>
            </a:solidFill>
            <a:prstDash val="solid"/>
            <a:round/>
            <a:headEnd len="sm" w="sm" type="none"/>
            <a:tailEnd len="sm" w="sm" type="none"/>
          </a:ln>
        </p:spPr>
      </p:pic>
      <p:pic>
        <p:nvPicPr>
          <p:cNvPr id="107" name="Google Shape;107;p18"/>
          <p:cNvPicPr preferRelativeResize="0"/>
          <p:nvPr/>
        </p:nvPicPr>
        <p:blipFill>
          <a:blip r:embed="rId6">
            <a:alphaModFix/>
          </a:blip>
          <a:stretch>
            <a:fillRect/>
          </a:stretch>
        </p:blipFill>
        <p:spPr>
          <a:xfrm>
            <a:off x="4529925" y="4277950"/>
            <a:ext cx="415100" cy="332075"/>
          </a:xfrm>
          <a:prstGeom prst="rect">
            <a:avLst/>
          </a:prstGeom>
          <a:noFill/>
          <a:ln>
            <a:noFill/>
          </a:ln>
        </p:spPr>
      </p:pic>
      <p:sp>
        <p:nvSpPr>
          <p:cNvPr id="108" name="Google Shape;108;p18"/>
          <p:cNvSpPr txBox="1"/>
          <p:nvPr/>
        </p:nvSpPr>
        <p:spPr>
          <a:xfrm>
            <a:off x="1125288" y="2934375"/>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Original Image</a:t>
            </a:r>
            <a:endParaRPr sz="1200"/>
          </a:p>
        </p:txBody>
      </p:sp>
      <p:sp>
        <p:nvSpPr>
          <p:cNvPr id="109" name="Google Shape;109;p18"/>
          <p:cNvSpPr txBox="1"/>
          <p:nvPr/>
        </p:nvSpPr>
        <p:spPr>
          <a:xfrm>
            <a:off x="7137600" y="3051100"/>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Image</a:t>
            </a:r>
            <a:endParaRPr sz="1200"/>
          </a:p>
        </p:txBody>
      </p:sp>
      <p:sp>
        <p:nvSpPr>
          <p:cNvPr id="110" name="Google Shape;110;p18"/>
          <p:cNvSpPr txBox="1"/>
          <p:nvPr/>
        </p:nvSpPr>
        <p:spPr>
          <a:xfrm>
            <a:off x="3963413" y="4557825"/>
            <a:ext cx="169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Intermediate Image</a:t>
            </a:r>
            <a:endParaRPr sz="1200"/>
          </a:p>
        </p:txBody>
      </p:sp>
      <p:pic>
        <p:nvPicPr>
          <p:cNvPr id="111" name="Google Shape;111;p18"/>
          <p:cNvPicPr preferRelativeResize="0"/>
          <p:nvPr/>
        </p:nvPicPr>
        <p:blipFill rotWithShape="1">
          <a:blip r:embed="rId7">
            <a:alphaModFix/>
          </a:blip>
          <a:srcRect b="0" l="9055" r="6861" t="61690"/>
          <a:stretch/>
        </p:blipFill>
        <p:spPr>
          <a:xfrm>
            <a:off x="99000" y="4072700"/>
            <a:ext cx="2814725" cy="715126"/>
          </a:xfrm>
          <a:prstGeom prst="rect">
            <a:avLst/>
          </a:prstGeom>
          <a:noFill/>
          <a:ln cap="flat" cmpd="sng" w="9525">
            <a:solidFill>
              <a:schemeClr val="dk2"/>
            </a:solidFill>
            <a:prstDash val="solid"/>
            <a:round/>
            <a:headEnd len="sm" w="sm" type="none"/>
            <a:tailEnd len="sm" w="sm" type="none"/>
          </a:ln>
        </p:spPr>
      </p:pic>
      <p:sp>
        <p:nvSpPr>
          <p:cNvPr id="112" name="Google Shape;112;p18"/>
          <p:cNvSpPr/>
          <p:nvPr/>
        </p:nvSpPr>
        <p:spPr>
          <a:xfrm rot="-1440067">
            <a:off x="2924175" y="1671326"/>
            <a:ext cx="1400599" cy="3074093"/>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3" name="Google Shape;113;p18"/>
          <p:cNvCxnSpPr>
            <a:stCxn id="112" idx="2"/>
            <a:endCxn id="111" idx="0"/>
          </p:cNvCxnSpPr>
          <p:nvPr/>
        </p:nvCxnSpPr>
        <p:spPr>
          <a:xfrm flipH="1">
            <a:off x="1506325" y="3493223"/>
            <a:ext cx="1478400" cy="579600"/>
          </a:xfrm>
          <a:prstGeom prst="curvedConnector2">
            <a:avLst/>
          </a:prstGeom>
          <a:noFill/>
          <a:ln cap="flat" cmpd="sng" w="38100">
            <a:solidFill>
              <a:srgbClr val="FF0000"/>
            </a:solidFill>
            <a:prstDash val="solid"/>
            <a:round/>
            <a:headEnd len="med" w="med" type="none"/>
            <a:tailEnd len="med" w="med" type="stealth"/>
          </a:ln>
        </p:spPr>
      </p:cxnSp>
      <p:sp>
        <p:nvSpPr>
          <p:cNvPr id="114" name="Google Shape;114;p18"/>
          <p:cNvSpPr txBox="1"/>
          <p:nvPr/>
        </p:nvSpPr>
        <p:spPr>
          <a:xfrm>
            <a:off x="355850" y="4734700"/>
            <a:ext cx="235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This section is simple a classic CNN!</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about Object</a:t>
            </a:r>
            <a:r>
              <a:rPr lang="en"/>
              <a:t> Detection?</a:t>
            </a:r>
            <a:endParaRPr/>
          </a:p>
        </p:txBody>
      </p:sp>
      <p:sp>
        <p:nvSpPr>
          <p:cNvPr id="120" name="Google Shape;120;p19"/>
          <p:cNvSpPr txBox="1"/>
          <p:nvPr>
            <p:ph idx="1" type="body"/>
          </p:nvPr>
        </p:nvSpPr>
        <p:spPr>
          <a:xfrm>
            <a:off x="311700" y="1152475"/>
            <a:ext cx="8520600" cy="543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Object detection involves localizing and classifying objects within an image or video. It aims to identify specific objects of interest and provide their bounding boxes, crucial for tasks like object tracking and scene understanding.</a:t>
            </a:r>
            <a:endParaRPr sz="1135">
              <a:solidFill>
                <a:schemeClr val="dk1"/>
              </a:solidFill>
            </a:endParaRPr>
          </a:p>
        </p:txBody>
      </p:sp>
      <p:sp>
        <p:nvSpPr>
          <p:cNvPr id="121" name="Google Shape;121;p19"/>
          <p:cNvSpPr txBox="1"/>
          <p:nvPr/>
        </p:nvSpPr>
        <p:spPr>
          <a:xfrm>
            <a:off x="837725" y="4458550"/>
            <a:ext cx="292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Determining coordinates of a ball in an image</a:t>
            </a:r>
            <a:endParaRPr/>
          </a:p>
        </p:txBody>
      </p:sp>
      <p:pic>
        <p:nvPicPr>
          <p:cNvPr id="122" name="Google Shape;122;p19"/>
          <p:cNvPicPr preferRelativeResize="0"/>
          <p:nvPr/>
        </p:nvPicPr>
        <p:blipFill>
          <a:blip r:embed="rId3">
            <a:alphaModFix/>
          </a:blip>
          <a:stretch>
            <a:fillRect/>
          </a:stretch>
        </p:blipFill>
        <p:spPr>
          <a:xfrm>
            <a:off x="7983075" y="83539"/>
            <a:ext cx="1085650" cy="450600"/>
          </a:xfrm>
          <a:prstGeom prst="rect">
            <a:avLst/>
          </a:prstGeom>
          <a:noFill/>
          <a:ln>
            <a:noFill/>
          </a:ln>
        </p:spPr>
      </p:pic>
      <p:pic>
        <p:nvPicPr>
          <p:cNvPr id="123" name="Google Shape;123;p19"/>
          <p:cNvPicPr preferRelativeResize="0"/>
          <p:nvPr/>
        </p:nvPicPr>
        <p:blipFill>
          <a:blip r:embed="rId4">
            <a:alphaModFix/>
          </a:blip>
          <a:stretch>
            <a:fillRect/>
          </a:stretch>
        </p:blipFill>
        <p:spPr>
          <a:xfrm>
            <a:off x="4735500" y="1918813"/>
            <a:ext cx="4096799" cy="2303483"/>
          </a:xfrm>
          <a:prstGeom prst="rect">
            <a:avLst/>
          </a:prstGeom>
          <a:noFill/>
          <a:ln>
            <a:noFill/>
          </a:ln>
        </p:spPr>
      </p:pic>
      <p:sp>
        <p:nvSpPr>
          <p:cNvPr id="124" name="Google Shape;124;p19"/>
          <p:cNvSpPr txBox="1"/>
          <p:nvPr/>
        </p:nvSpPr>
        <p:spPr>
          <a:xfrm>
            <a:off x="5118225" y="4458550"/>
            <a:ext cx="3477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Detecting pedestrians crossing a busy intersection</a:t>
            </a:r>
            <a:endParaRPr/>
          </a:p>
        </p:txBody>
      </p:sp>
      <p:pic>
        <p:nvPicPr>
          <p:cNvPr id="125" name="Google Shape;125;p19"/>
          <p:cNvPicPr preferRelativeResize="0"/>
          <p:nvPr/>
        </p:nvPicPr>
        <p:blipFill>
          <a:blip r:embed="rId5">
            <a:alphaModFix/>
          </a:blip>
          <a:stretch>
            <a:fillRect/>
          </a:stretch>
        </p:blipFill>
        <p:spPr>
          <a:xfrm>
            <a:off x="1041388" y="1813675"/>
            <a:ext cx="2513774" cy="2513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7983075" y="83539"/>
            <a:ext cx="1085650" cy="450600"/>
          </a:xfrm>
          <a:prstGeom prst="rect">
            <a:avLst/>
          </a:prstGeom>
          <a:noFill/>
          <a:ln>
            <a:noFill/>
          </a:ln>
        </p:spPr>
      </p:pic>
      <p:sp>
        <p:nvSpPr>
          <p:cNvPr id="131" name="Google Shape;131;p20"/>
          <p:cNvSpPr txBox="1"/>
          <p:nvPr/>
        </p:nvSpPr>
        <p:spPr>
          <a:xfrm>
            <a:off x="88525" y="4228025"/>
            <a:ext cx="89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Real world example of Object Detection (also my current URECA project)! The main focus is on the </a:t>
            </a:r>
            <a:r>
              <a:rPr b="1" lang="en"/>
              <a:t>bounding boxes and labels</a:t>
            </a:r>
            <a:r>
              <a:rPr lang="en"/>
              <a:t>. </a:t>
            </a:r>
            <a:r>
              <a:rPr i="1" lang="en"/>
              <a:t>Extra: the green dots (pointclouds) are for the 3D stuff yall saw in the previous slides.</a:t>
            </a:r>
            <a:endParaRPr i="1"/>
          </a:p>
        </p:txBody>
      </p:sp>
      <p:pic>
        <p:nvPicPr>
          <p:cNvPr id="132" name="Google Shape;132;p20" title="detection2.mp4">
            <a:hlinkClick r:id="rId4"/>
          </p:cNvPr>
          <p:cNvPicPr preferRelativeResize="0"/>
          <p:nvPr/>
        </p:nvPicPr>
        <p:blipFill>
          <a:blip r:embed="rId5">
            <a:alphaModFix/>
          </a:blip>
          <a:stretch>
            <a:fillRect/>
          </a:stretch>
        </p:blipFill>
        <p:spPr>
          <a:xfrm>
            <a:off x="1859400" y="612714"/>
            <a:ext cx="4518781" cy="33890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 </a:t>
            </a:r>
            <a:r>
              <a:rPr lang="en"/>
              <a:t>Theory!</a:t>
            </a:r>
            <a:endParaRPr sz="1688"/>
          </a:p>
        </p:txBody>
      </p:sp>
      <p:pic>
        <p:nvPicPr>
          <p:cNvPr id="138" name="Google Shape;138;p21"/>
          <p:cNvPicPr preferRelativeResize="0"/>
          <p:nvPr/>
        </p:nvPicPr>
        <p:blipFill>
          <a:blip r:embed="rId3">
            <a:alphaModFix/>
          </a:blip>
          <a:stretch>
            <a:fillRect/>
          </a:stretch>
        </p:blipFill>
        <p:spPr>
          <a:xfrm>
            <a:off x="7983075" y="83539"/>
            <a:ext cx="1085650" cy="450600"/>
          </a:xfrm>
          <a:prstGeom prst="rect">
            <a:avLst/>
          </a:prstGeom>
          <a:noFill/>
          <a:ln>
            <a:noFill/>
          </a:ln>
        </p:spPr>
      </p:pic>
      <p:sp>
        <p:nvSpPr>
          <p:cNvPr id="139" name="Google Shape;139;p21"/>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For Object Detection, a commonly used architecture is the Region-based Convolutional Neural Network (RCNN) (</a:t>
            </a:r>
            <a:r>
              <a:rPr lang="en" sz="835">
                <a:solidFill>
                  <a:schemeClr val="dk1"/>
                </a:solidFill>
              </a:rPr>
              <a:t>*not to be confused with RNN, Recursive Neural Networks)</a:t>
            </a:r>
            <a:r>
              <a:rPr lang="en" sz="1135">
                <a:solidFill>
                  <a:schemeClr val="dk1"/>
                </a:solidFill>
              </a:rPr>
              <a:t>. One can think of the main problem as </a:t>
            </a:r>
            <a:endParaRPr sz="1435">
              <a:solidFill>
                <a:schemeClr val="dk1"/>
              </a:solidFill>
            </a:endParaRPr>
          </a:p>
        </p:txBody>
      </p:sp>
      <p:pic>
        <p:nvPicPr>
          <p:cNvPr id="140" name="Google Shape;140;p21"/>
          <p:cNvPicPr preferRelativeResize="0"/>
          <p:nvPr/>
        </p:nvPicPr>
        <p:blipFill>
          <a:blip r:embed="rId4">
            <a:alphaModFix/>
          </a:blip>
          <a:stretch>
            <a:fillRect/>
          </a:stretch>
        </p:blipFill>
        <p:spPr>
          <a:xfrm>
            <a:off x="766551" y="1658975"/>
            <a:ext cx="4483123" cy="2521751"/>
          </a:xfrm>
          <a:prstGeom prst="rect">
            <a:avLst/>
          </a:prstGeom>
          <a:noFill/>
          <a:ln>
            <a:noFill/>
          </a:ln>
        </p:spPr>
      </p:pic>
      <p:sp>
        <p:nvSpPr>
          <p:cNvPr id="141" name="Google Shape;141;p21"/>
          <p:cNvSpPr txBox="1"/>
          <p:nvPr>
            <p:ph idx="1" type="body"/>
          </p:nvPr>
        </p:nvSpPr>
        <p:spPr>
          <a:xfrm>
            <a:off x="5146700" y="1573375"/>
            <a:ext cx="3881400" cy="543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135">
                <a:solidFill>
                  <a:schemeClr val="dk1"/>
                </a:solidFill>
              </a:rPr>
              <a:t>One can think of the main challenge in object detection as “How do detect objects in multiple regions of the image?”</a:t>
            </a:r>
            <a:endParaRPr sz="1135">
              <a:solidFill>
                <a:schemeClr val="dk1"/>
              </a:solidFill>
            </a:endParaRPr>
          </a:p>
        </p:txBody>
      </p:sp>
      <p:pic>
        <p:nvPicPr>
          <p:cNvPr id="142" name="Google Shape;142;p21"/>
          <p:cNvPicPr preferRelativeResize="0"/>
          <p:nvPr/>
        </p:nvPicPr>
        <p:blipFill>
          <a:blip r:embed="rId5">
            <a:alphaModFix/>
          </a:blip>
          <a:stretch>
            <a:fillRect/>
          </a:stretch>
        </p:blipFill>
        <p:spPr>
          <a:xfrm>
            <a:off x="5353600" y="2116377"/>
            <a:ext cx="1909023" cy="1139922"/>
          </a:xfrm>
          <a:prstGeom prst="rect">
            <a:avLst/>
          </a:prstGeom>
          <a:noFill/>
          <a:ln>
            <a:noFill/>
          </a:ln>
        </p:spPr>
      </p:pic>
      <p:pic>
        <p:nvPicPr>
          <p:cNvPr id="143" name="Google Shape;143;p21"/>
          <p:cNvPicPr preferRelativeResize="0"/>
          <p:nvPr/>
        </p:nvPicPr>
        <p:blipFill>
          <a:blip r:embed="rId5">
            <a:alphaModFix/>
          </a:blip>
          <a:stretch>
            <a:fillRect/>
          </a:stretch>
        </p:blipFill>
        <p:spPr>
          <a:xfrm>
            <a:off x="5384976" y="3570004"/>
            <a:ext cx="1909023" cy="1139922"/>
          </a:xfrm>
          <a:prstGeom prst="rect">
            <a:avLst/>
          </a:prstGeom>
          <a:noFill/>
          <a:ln>
            <a:noFill/>
          </a:ln>
        </p:spPr>
      </p:pic>
      <p:sp>
        <p:nvSpPr>
          <p:cNvPr id="144" name="Google Shape;144;p21"/>
          <p:cNvSpPr txBox="1"/>
          <p:nvPr/>
        </p:nvSpPr>
        <p:spPr>
          <a:xfrm>
            <a:off x="5353660" y="3231300"/>
            <a:ext cx="19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Simple computer vision</a:t>
            </a:r>
            <a:endParaRPr sz="1000"/>
          </a:p>
        </p:txBody>
      </p:sp>
      <p:sp>
        <p:nvSpPr>
          <p:cNvPr id="145" name="Google Shape;145;p21"/>
          <p:cNvSpPr txBox="1"/>
          <p:nvPr/>
        </p:nvSpPr>
        <p:spPr>
          <a:xfrm>
            <a:off x="5385048" y="4709925"/>
            <a:ext cx="190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Object Detection</a:t>
            </a:r>
            <a:endParaRPr sz="1000"/>
          </a:p>
        </p:txBody>
      </p:sp>
      <p:sp>
        <p:nvSpPr>
          <p:cNvPr id="146" name="Google Shape;146;p21"/>
          <p:cNvSpPr/>
          <p:nvPr/>
        </p:nvSpPr>
        <p:spPr>
          <a:xfrm>
            <a:off x="5353600" y="2118050"/>
            <a:ext cx="1908900" cy="114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1"/>
          <p:cNvSpPr/>
          <p:nvPr/>
        </p:nvSpPr>
        <p:spPr>
          <a:xfrm>
            <a:off x="5555950" y="3939825"/>
            <a:ext cx="354000" cy="33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1"/>
          <p:cNvSpPr/>
          <p:nvPr/>
        </p:nvSpPr>
        <p:spPr>
          <a:xfrm>
            <a:off x="6503775" y="3842025"/>
            <a:ext cx="354000" cy="4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1"/>
          <p:cNvSpPr/>
          <p:nvPr/>
        </p:nvSpPr>
        <p:spPr>
          <a:xfrm>
            <a:off x="5674625" y="3994425"/>
            <a:ext cx="1587900" cy="4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1"/>
          <p:cNvSpPr txBox="1"/>
          <p:nvPr/>
        </p:nvSpPr>
        <p:spPr>
          <a:xfrm>
            <a:off x="7603075" y="2343500"/>
            <a:ext cx="135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Output:</a:t>
            </a:r>
            <a:endParaRPr b="1" sz="1000"/>
          </a:p>
          <a:p>
            <a:pPr indent="0" lvl="0" marL="0" rtl="0" algn="ctr">
              <a:spcBef>
                <a:spcPts val="0"/>
              </a:spcBef>
              <a:spcAft>
                <a:spcPts val="0"/>
              </a:spcAft>
              <a:buNone/>
            </a:pPr>
            <a:r>
              <a:rPr lang="en" sz="1000"/>
              <a:t>42% house</a:t>
            </a:r>
            <a:endParaRPr sz="1000"/>
          </a:p>
          <a:p>
            <a:pPr indent="0" lvl="0" marL="0" rtl="0" algn="ctr">
              <a:spcBef>
                <a:spcPts val="0"/>
              </a:spcBef>
              <a:spcAft>
                <a:spcPts val="0"/>
              </a:spcAft>
              <a:buNone/>
            </a:pPr>
            <a:r>
              <a:rPr lang="en" sz="1000"/>
              <a:t>58% cat</a:t>
            </a:r>
            <a:endParaRPr sz="1000"/>
          </a:p>
          <a:p>
            <a:pPr indent="0" lvl="0" marL="0" rtl="0" algn="ctr">
              <a:spcBef>
                <a:spcPts val="0"/>
              </a:spcBef>
              <a:spcAft>
                <a:spcPts val="0"/>
              </a:spcAft>
              <a:buNone/>
            </a:pPr>
            <a:r>
              <a:rPr lang="en" sz="1000"/>
              <a:t>(mUcH cOnFuSe!)</a:t>
            </a:r>
            <a:endParaRPr sz="1000"/>
          </a:p>
        </p:txBody>
      </p:sp>
      <p:sp>
        <p:nvSpPr>
          <p:cNvPr id="151" name="Google Shape;151;p21"/>
          <p:cNvSpPr txBox="1"/>
          <p:nvPr/>
        </p:nvSpPr>
        <p:spPr>
          <a:xfrm>
            <a:off x="7429300" y="3597225"/>
            <a:ext cx="16395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Output:</a:t>
            </a:r>
            <a:endParaRPr b="1" sz="1000"/>
          </a:p>
          <a:p>
            <a:pPr indent="0" lvl="0" marL="0" rtl="0" algn="ctr">
              <a:spcBef>
                <a:spcPts val="0"/>
              </a:spcBef>
              <a:spcAft>
                <a:spcPts val="0"/>
              </a:spcAft>
              <a:buNone/>
            </a:pPr>
            <a:r>
              <a:rPr lang="en" sz="1000"/>
              <a:t>Rect 1: cat</a:t>
            </a:r>
            <a:endParaRPr sz="1000"/>
          </a:p>
          <a:p>
            <a:pPr indent="0" lvl="0" marL="0" rtl="0" algn="ctr">
              <a:spcBef>
                <a:spcPts val="0"/>
              </a:spcBef>
              <a:spcAft>
                <a:spcPts val="0"/>
              </a:spcAft>
              <a:buNone/>
            </a:pPr>
            <a:r>
              <a:rPr lang="en" sz="1000"/>
              <a:t>Rect 2: cat</a:t>
            </a:r>
            <a:endParaRPr sz="1000"/>
          </a:p>
          <a:p>
            <a:pPr indent="0" lvl="0" marL="0" rtl="0" algn="ctr">
              <a:spcBef>
                <a:spcPts val="0"/>
              </a:spcBef>
              <a:spcAft>
                <a:spcPts val="0"/>
              </a:spcAft>
              <a:buNone/>
            </a:pPr>
            <a:r>
              <a:rPr lang="en" sz="1000"/>
              <a:t>Rect 3: house</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(along with the x,y,w,h coordinates of the rects)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